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46"/>
  </p:notesMasterIdLst>
  <p:sldIdLst>
    <p:sldId id="440" r:id="rId2"/>
    <p:sldId id="441" r:id="rId3"/>
    <p:sldId id="442" r:id="rId4"/>
    <p:sldId id="402" r:id="rId5"/>
    <p:sldId id="403" r:id="rId6"/>
    <p:sldId id="404" r:id="rId7"/>
    <p:sldId id="405" r:id="rId8"/>
    <p:sldId id="443" r:id="rId9"/>
    <p:sldId id="406" r:id="rId10"/>
    <p:sldId id="407" r:id="rId11"/>
    <p:sldId id="453" r:id="rId12"/>
    <p:sldId id="454" r:id="rId13"/>
    <p:sldId id="444" r:id="rId14"/>
    <p:sldId id="409" r:id="rId15"/>
    <p:sldId id="410" r:id="rId16"/>
    <p:sldId id="439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25" r:id="rId32"/>
    <p:sldId id="426" r:id="rId33"/>
    <p:sldId id="427" r:id="rId34"/>
    <p:sldId id="428" r:id="rId35"/>
    <p:sldId id="429" r:id="rId36"/>
    <p:sldId id="430" r:id="rId37"/>
    <p:sldId id="446" r:id="rId38"/>
    <p:sldId id="431" r:id="rId39"/>
    <p:sldId id="432" r:id="rId40"/>
    <p:sldId id="433" r:id="rId41"/>
    <p:sldId id="434" r:id="rId42"/>
    <p:sldId id="435" r:id="rId43"/>
    <p:sldId id="436" r:id="rId44"/>
    <p:sldId id="445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99FF33"/>
    <a:srgbClr val="0000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405" autoAdjust="0"/>
    <p:restoredTop sz="90929"/>
  </p:normalViewPr>
  <p:slideViewPr>
    <p:cSldViewPr>
      <p:cViewPr varScale="1">
        <p:scale>
          <a:sx n="69" d="100"/>
          <a:sy n="69" d="100"/>
        </p:scale>
        <p:origin x="-12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159FB58-D833-423A-AAED-CCA2F4AD2935}" type="datetimeFigureOut">
              <a:rPr lang="en-US"/>
              <a:pPr>
                <a:defRPr/>
              </a:pPr>
              <a:t>3/28/2014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E2B10F7-6FED-47E7-8AD4-6EF93A366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C3E2E-EEE9-4E54-BE36-26CB36541C56}" type="slidenum">
              <a:rPr lang="en-SG" smtClean="0"/>
              <a:pPr/>
              <a:t>2</a:t>
            </a:fld>
            <a:endParaRPr lang="en-S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066800" y="4876800"/>
            <a:ext cx="7543800" cy="8382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429000" y="5638800"/>
            <a:ext cx="5181600" cy="457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53200"/>
            <a:ext cx="13716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848600" y="6553200"/>
            <a:ext cx="838200" cy="1524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8AD19CA-55AB-4BC9-9874-C3E4FB955D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PTI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214290"/>
            <a:ext cx="274320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3300" y="6427788"/>
            <a:ext cx="17907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E271C-E3C8-4917-A79D-FC7FA0BBDC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81000"/>
            <a:ext cx="21526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63055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3300" y="6427788"/>
            <a:ext cx="17907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8DEE4-FF3F-44CD-92B0-A519B8122B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25000"/>
                  </a:schemeClr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37631-89F5-4C8D-BA7A-3D25AC253E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83300" y="6427788"/>
            <a:ext cx="17907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F6767-4A36-42A3-AF58-4A5A66981E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83300" y="6427788"/>
            <a:ext cx="17907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9FBCB-9210-46C2-B072-FA2C839017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5436B-3FE3-4E7C-9910-78B2617BBB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83300" y="6427788"/>
            <a:ext cx="17907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17887-D1AC-4D30-A5F7-94C5BE7863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83300" y="6427788"/>
            <a:ext cx="17907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DC998-26DA-48F5-BF6E-B7437D9C59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83300" y="6427788"/>
            <a:ext cx="1790700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2E95-905F-417E-A5A5-375BF9C3B2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>
            <a:lum/>
          </a:blip>
          <a:srcRect/>
          <a:stretch>
            <a:fillRect b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828800" y="3810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SG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61125"/>
            <a:ext cx="1219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0" y="6461125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39FD284-0DA9-4D9C-863D-6CE30123E8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 dirty="0" smtClean="0"/>
          </a:p>
        </p:txBody>
      </p:sp>
      <p:pic>
        <p:nvPicPr>
          <p:cNvPr id="1062" name="Picture 38" descr="@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28662" y="428604"/>
            <a:ext cx="685800" cy="6858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75000"/>
          </a:schemeClr>
        </a:buClr>
        <a:buSzPct val="115000"/>
        <a:buFont typeface="Wingdings" pitchFamily="2" charset="2"/>
        <a:buChar char="§"/>
        <a:defRPr sz="28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accent5">
              <a:lumMod val="2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192" y="3929066"/>
            <a:ext cx="8686808" cy="838200"/>
          </a:xfrm>
        </p:spPr>
        <p:txBody>
          <a:bodyPr/>
          <a:lstStyle/>
          <a:p>
            <a:r>
              <a:rPr lang="en-SG" sz="4400" dirty="0" smtClean="0">
                <a:solidFill>
                  <a:srgbClr val="00B0F0"/>
                </a:solidFill>
              </a:rPr>
              <a:t>Design</a:t>
            </a:r>
            <a:r>
              <a:rPr lang="en-SG" sz="4400" dirty="0" smtClean="0"/>
              <a:t> and </a:t>
            </a:r>
            <a:r>
              <a:rPr lang="en-SG" sz="4400" dirty="0" smtClean="0">
                <a:solidFill>
                  <a:srgbClr val="00B0F0"/>
                </a:solidFill>
              </a:rPr>
              <a:t>Analysis</a:t>
            </a:r>
            <a:r>
              <a:rPr lang="en-SG" sz="4400" dirty="0" smtClean="0"/>
              <a:t> Algorithm</a:t>
            </a:r>
            <a:endParaRPr lang="en-SG" sz="4400" dirty="0"/>
          </a:p>
        </p:txBody>
      </p:sp>
      <p:pic>
        <p:nvPicPr>
          <p:cNvPr id="8" name="Picture 6" descr="@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8"/>
            <a:ext cx="863600" cy="863600"/>
          </a:xfrm>
          <a:prstGeom prst="rect">
            <a:avLst/>
          </a:prstGeom>
          <a:noFill/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gray">
          <a:xfrm>
            <a:off x="0" y="5857892"/>
            <a:ext cx="385762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Pertemuan</a:t>
            </a:r>
            <a:r>
              <a:rPr kumimoji="0" lang="en-SG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05</a:t>
            </a:r>
            <a:endParaRPr kumimoji="0" lang="en-SG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Mencari</a:t>
            </a:r>
            <a:r>
              <a:rPr lang="en-US" sz="2800" dirty="0" smtClean="0"/>
              <a:t> </a:t>
            </a:r>
            <a:r>
              <a:rPr lang="en-US" sz="2800" dirty="0" err="1" smtClean="0"/>
              <a:t>Pasangan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yang </a:t>
            </a:r>
            <a:r>
              <a:rPr lang="en-US" sz="2800" dirty="0" err="1" smtClean="0"/>
              <a:t>Jaraknya</a:t>
            </a:r>
            <a:r>
              <a:rPr lang="en-US" sz="2800" dirty="0" smtClean="0"/>
              <a:t> </a:t>
            </a:r>
            <a:r>
              <a:rPr lang="en-US" sz="2800" dirty="0" err="1" smtClean="0"/>
              <a:t>Terdekat</a:t>
            </a:r>
            <a:r>
              <a:rPr lang="en-US" sz="2800" dirty="0" smtClean="0"/>
              <a:t> (</a:t>
            </a:r>
            <a:r>
              <a:rPr lang="en-US" sz="2800" i="1" dirty="0" smtClean="0"/>
              <a:t>Closest Pairs)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500" dirty="0" err="1" smtClean="0"/>
              <a:t>Jarak</a:t>
            </a:r>
            <a:r>
              <a:rPr lang="en-US" sz="2500" dirty="0" smtClean="0"/>
              <a:t> </a:t>
            </a:r>
            <a:r>
              <a:rPr lang="en-US" sz="2500" dirty="0" err="1" smtClean="0"/>
              <a:t>dua</a:t>
            </a:r>
            <a:r>
              <a:rPr lang="en-US" sz="2500" dirty="0" smtClean="0"/>
              <a:t> </a:t>
            </a:r>
            <a:r>
              <a:rPr lang="en-US" sz="2500" dirty="0" err="1" smtClean="0"/>
              <a:t>buah</a:t>
            </a:r>
            <a:r>
              <a:rPr lang="en-US" sz="2500" dirty="0" smtClean="0"/>
              <a:t> </a:t>
            </a:r>
            <a:r>
              <a:rPr lang="en-US" sz="2500" dirty="0" err="1" smtClean="0"/>
              <a:t>titik</a:t>
            </a:r>
            <a:r>
              <a:rPr lang="en-US" sz="2500" dirty="0" smtClean="0"/>
              <a:t>, p1 = (x1, y1) </a:t>
            </a:r>
            <a:r>
              <a:rPr lang="en-US" sz="2500" dirty="0" err="1" smtClean="0"/>
              <a:t>dan</a:t>
            </a:r>
            <a:r>
              <a:rPr lang="en-US" sz="2500" dirty="0" smtClean="0"/>
              <a:t> p2 = (x2, y2) </a:t>
            </a:r>
            <a:r>
              <a:rPr lang="en-US" sz="2500" dirty="0" err="1" smtClean="0"/>
              <a:t>dihitung</a:t>
            </a:r>
            <a:r>
              <a:rPr lang="en-US" sz="2500" dirty="0" smtClean="0"/>
              <a:t>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 smtClean="0"/>
              <a:t>rumus</a:t>
            </a:r>
            <a:r>
              <a:rPr lang="en-US" sz="2500" dirty="0" smtClean="0"/>
              <a:t> Euclidean:</a:t>
            </a:r>
          </a:p>
          <a:p>
            <a:pPr>
              <a:lnSpc>
                <a:spcPct val="80000"/>
              </a:lnSpc>
            </a:pPr>
            <a:endParaRPr lang="en-US" sz="2500" dirty="0" smtClean="0"/>
          </a:p>
          <a:p>
            <a:pPr>
              <a:lnSpc>
                <a:spcPct val="80000"/>
              </a:lnSpc>
            </a:pPr>
            <a:endParaRPr lang="en-US" sz="2500" dirty="0" smtClean="0"/>
          </a:p>
          <a:p>
            <a:pPr>
              <a:lnSpc>
                <a:spcPct val="80000"/>
              </a:lnSpc>
            </a:pPr>
            <a:r>
              <a:rPr lang="en-US" sz="2500" dirty="0" err="1" smtClean="0"/>
              <a:t>Algoritma</a:t>
            </a:r>
            <a:r>
              <a:rPr lang="en-US" sz="2500" dirty="0" smtClean="0"/>
              <a:t> brute force:</a:t>
            </a:r>
          </a:p>
          <a:p>
            <a:pPr marL="85725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100" dirty="0" err="1" smtClean="0"/>
              <a:t>Hitung</a:t>
            </a:r>
            <a:r>
              <a:rPr lang="en-US" sz="2100" dirty="0" smtClean="0"/>
              <a:t> </a:t>
            </a:r>
            <a:r>
              <a:rPr lang="en-US" sz="2100" dirty="0" err="1" smtClean="0"/>
              <a:t>jarak</a:t>
            </a:r>
            <a:r>
              <a:rPr lang="en-US" sz="2100" dirty="0" smtClean="0"/>
              <a:t> </a:t>
            </a:r>
            <a:r>
              <a:rPr lang="en-US" sz="2100" dirty="0" err="1" smtClean="0"/>
              <a:t>setiap</a:t>
            </a:r>
            <a:r>
              <a:rPr lang="en-US" sz="2100" dirty="0" smtClean="0"/>
              <a:t> </a:t>
            </a:r>
            <a:r>
              <a:rPr lang="en-US" sz="2100" dirty="0" err="1" smtClean="0"/>
              <a:t>pasang</a:t>
            </a:r>
            <a:r>
              <a:rPr lang="en-US" sz="2100" dirty="0" smtClean="0"/>
              <a:t> </a:t>
            </a:r>
            <a:r>
              <a:rPr lang="en-US" sz="2100" dirty="0" err="1" smtClean="0"/>
              <a:t>titik</a:t>
            </a:r>
            <a:r>
              <a:rPr lang="en-US" sz="2100" dirty="0" smtClean="0"/>
              <a:t>.</a:t>
            </a:r>
          </a:p>
          <a:p>
            <a:pPr marL="85725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100" dirty="0" err="1" smtClean="0"/>
              <a:t>Pasangan</a:t>
            </a:r>
            <a:r>
              <a:rPr lang="en-US" sz="2100" dirty="0" smtClean="0"/>
              <a:t> </a:t>
            </a:r>
            <a:r>
              <a:rPr lang="en-US" sz="2100" dirty="0" err="1" smtClean="0"/>
              <a:t>titik</a:t>
            </a:r>
            <a:r>
              <a:rPr lang="en-US" sz="2100" dirty="0" smtClean="0"/>
              <a:t> yang </a:t>
            </a:r>
            <a:r>
              <a:rPr lang="en-US" sz="2100" dirty="0" err="1" smtClean="0"/>
              <a:t>mempunyai</a:t>
            </a:r>
            <a:r>
              <a:rPr lang="en-US" sz="2100" dirty="0" smtClean="0"/>
              <a:t> </a:t>
            </a:r>
            <a:r>
              <a:rPr lang="en-US" sz="2100" dirty="0" err="1" smtClean="0"/>
              <a:t>jarak</a:t>
            </a:r>
            <a:r>
              <a:rPr lang="en-US" sz="2100" dirty="0" smtClean="0"/>
              <a:t> </a:t>
            </a:r>
            <a:r>
              <a:rPr lang="en-US" sz="2100" dirty="0" err="1" smtClean="0"/>
              <a:t>terpendek</a:t>
            </a:r>
            <a:r>
              <a:rPr lang="en-US" sz="2100" dirty="0" smtClean="0"/>
              <a:t> </a:t>
            </a:r>
            <a:r>
              <a:rPr lang="en-US" sz="2100" dirty="0" err="1" smtClean="0"/>
              <a:t>itulah</a:t>
            </a:r>
            <a:r>
              <a:rPr lang="en-US" sz="2100" dirty="0" smtClean="0"/>
              <a:t> </a:t>
            </a:r>
            <a:r>
              <a:rPr lang="en-US" sz="2100" dirty="0" err="1" smtClean="0"/>
              <a:t>jawabannya</a:t>
            </a:r>
            <a:r>
              <a:rPr lang="en-US" sz="2100" dirty="0" smtClean="0"/>
              <a:t>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500" dirty="0" smtClean="0"/>
          </a:p>
        </p:txBody>
      </p:sp>
      <p:pic>
        <p:nvPicPr>
          <p:cNvPr id="5222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955800"/>
            <a:ext cx="3962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ALgoritma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954" y="1295400"/>
            <a:ext cx="7860846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?</a:t>
            </a:r>
          </a:p>
          <a:p>
            <a:pPr>
              <a:lnSpc>
                <a:spcPct val="80000"/>
              </a:lnSpc>
            </a:pPr>
            <a:r>
              <a:rPr lang="en-US" dirty="0" err="1" smtClean="0"/>
              <a:t>Algoritma</a:t>
            </a:r>
            <a:r>
              <a:rPr lang="en-US" dirty="0" smtClean="0"/>
              <a:t> brute force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</a:t>
            </a:r>
            <a:r>
              <a:rPr lang="id-ID" dirty="0" smtClean="0"/>
              <a:t> </a:t>
            </a:r>
            <a:r>
              <a:rPr lang="en-US" dirty="0" smtClean="0"/>
              <a:t>C(n</a:t>
            </a:r>
            <a:r>
              <a:rPr lang="en-US" dirty="0" smtClean="0"/>
              <a:t>, 2) = n(n – 1)/2 </a:t>
            </a:r>
            <a:r>
              <a:rPr lang="en-US" dirty="0" err="1" smtClean="0"/>
              <a:t>pasangan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pasangan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terkecil</a:t>
            </a:r>
            <a:r>
              <a:rPr lang="en-US" dirty="0" smtClean="0"/>
              <a:t>. </a:t>
            </a:r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O(n</a:t>
            </a:r>
            <a:r>
              <a:rPr lang="en-US" baseline="30000" dirty="0" smtClean="0"/>
              <a:t>2</a:t>
            </a:r>
            <a:r>
              <a:rPr lang="en-US" dirty="0" smtClean="0"/>
              <a:t>).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black">
          <a:xfrm>
            <a:off x="814414" y="4876800"/>
            <a:ext cx="754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Exhaustive Search</a:t>
            </a:r>
            <a:endParaRPr kumimoji="0" lang="th-TH" sz="4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714612" y="1857364"/>
          <a:ext cx="3286125" cy="2914650"/>
        </p:xfrm>
        <a:graphic>
          <a:graphicData uri="http://schemas.openxmlformats.org/presentationml/2006/ole">
            <p:oleObj spid="_x0000_s2050" name="Clip" r:id="rId3" imgW="3285720" imgH="2914200" progId="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Exhaustive search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brute force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masalah-masalah</a:t>
            </a:r>
            <a:r>
              <a:rPr lang="en-US" dirty="0" smtClean="0"/>
              <a:t> </a:t>
            </a:r>
            <a:r>
              <a:rPr lang="en-US" dirty="0" err="1" smtClean="0"/>
              <a:t>kombinatorik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objek-objek</a:t>
            </a:r>
            <a:r>
              <a:rPr lang="en-US" dirty="0" smtClean="0"/>
              <a:t> </a:t>
            </a:r>
            <a:r>
              <a:rPr lang="en-US" dirty="0" err="1" smtClean="0"/>
              <a:t>kombinatorik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permutasi</a:t>
            </a:r>
            <a:r>
              <a:rPr lang="en-US" dirty="0" smtClean="0"/>
              <a:t>, </a:t>
            </a:r>
            <a:r>
              <a:rPr lang="en-US" dirty="0" err="1" smtClean="0"/>
              <a:t>kombinasi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Langkah-langkah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exhaustive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err="1" smtClean="0"/>
              <a:t>Enumerasi</a:t>
            </a:r>
            <a:r>
              <a:rPr lang="en-US" dirty="0" smtClean="0"/>
              <a:t> (list)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yang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yang </a:t>
            </a:r>
            <a:r>
              <a:rPr lang="en-US" dirty="0" err="1" smtClean="0"/>
              <a:t>sistematis</a:t>
            </a:r>
            <a:r>
              <a:rPr lang="en-US" dirty="0" smtClean="0"/>
              <a:t>.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per </a:t>
            </a:r>
            <a:r>
              <a:rPr lang="en-US" dirty="0" err="1" smtClean="0"/>
              <a:t>satu</a:t>
            </a:r>
            <a:r>
              <a:rPr lang="en-US" dirty="0" smtClean="0"/>
              <a:t>, </a:t>
            </a: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r>
              <a:rPr lang="en-US" dirty="0" smtClean="0"/>
              <a:t> yang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sejauh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(the best </a:t>
            </a:r>
            <a:r>
              <a:rPr lang="en-US" dirty="0" err="1" smtClean="0"/>
              <a:t>solusi</a:t>
            </a:r>
            <a:r>
              <a:rPr lang="en-US" dirty="0" smtClean="0"/>
              <a:t> found so far).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berakhir</a:t>
            </a:r>
            <a:r>
              <a:rPr lang="en-US" dirty="0" smtClean="0"/>
              <a:t>, </a:t>
            </a:r>
            <a:r>
              <a:rPr lang="en-US" dirty="0" err="1" smtClean="0"/>
              <a:t>umumkan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r>
              <a:rPr lang="en-US" dirty="0" smtClean="0"/>
              <a:t> (the winner)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dirty="0" smtClean="0"/>
              <a:t>	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dirty="0" smtClean="0"/>
              <a:t>	</a:t>
            </a:r>
            <a:r>
              <a:rPr lang="en-US" dirty="0" err="1" smtClean="0"/>
              <a:t>Meskipun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exhaustive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teoritis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sumberdaya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solusinya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Exhaustive Search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Travelling Salesman Problem(TSP)</a:t>
            </a:r>
          </a:p>
          <a:p>
            <a:r>
              <a:rPr lang="en-US" dirty="0" smtClean="0"/>
              <a:t>Knapsack Problem</a:t>
            </a:r>
          </a:p>
          <a:p>
            <a:r>
              <a:rPr lang="en-US" dirty="0" smtClean="0"/>
              <a:t>Assignment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Travelling Salesman Problem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Travelling Salesperson Problem (TSP)</a:t>
            </a:r>
          </a:p>
          <a:p>
            <a:r>
              <a:rPr lang="en-US" dirty="0" err="1" smtClean="0"/>
              <a:t>Persoalan</a:t>
            </a:r>
            <a:r>
              <a:rPr lang="en-US" dirty="0" smtClean="0"/>
              <a:t>: </a:t>
            </a:r>
            <a:r>
              <a:rPr lang="en-US" dirty="0" err="1" smtClean="0"/>
              <a:t>Diberikan</a:t>
            </a:r>
            <a:r>
              <a:rPr lang="en-US" dirty="0" smtClean="0"/>
              <a:t> n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kota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kota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lain. </a:t>
            </a:r>
            <a:r>
              <a:rPr lang="en-US" dirty="0" err="1" smtClean="0"/>
              <a:t>Temukan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 (tour) </a:t>
            </a:r>
            <a:r>
              <a:rPr lang="en-US" dirty="0" err="1" smtClean="0"/>
              <a:t>terpendek</a:t>
            </a:r>
            <a:r>
              <a:rPr lang="en-US" dirty="0" smtClean="0"/>
              <a:t> yang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kota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kota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keberangkatan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Persoalan</a:t>
            </a:r>
            <a:r>
              <a:rPr lang="en-US" dirty="0" smtClean="0"/>
              <a:t> TSP </a:t>
            </a:r>
            <a:r>
              <a:rPr lang="en-US" dirty="0" err="1" smtClean="0"/>
              <a:t>tidak</a:t>
            </a:r>
            <a:r>
              <a:rPr lang="en-US" dirty="0" smtClean="0"/>
              <a:t> lain adalah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sirkuit</a:t>
            </a:r>
            <a:r>
              <a:rPr lang="en-US" dirty="0" smtClean="0"/>
              <a:t> Hamilton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bobot</a:t>
            </a:r>
            <a:r>
              <a:rPr lang="en-US" dirty="0" smtClean="0"/>
              <a:t> minimum.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err="1" smtClean="0"/>
              <a:t>Algoritma</a:t>
            </a:r>
            <a:r>
              <a:rPr lang="en-US" sz="2600" dirty="0" smtClean="0"/>
              <a:t> Travelling Salesperson Problem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Enumerasikan</a:t>
            </a:r>
            <a:r>
              <a:rPr lang="en-US" dirty="0" smtClean="0"/>
              <a:t> (list)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sirkuit</a:t>
            </a:r>
            <a:r>
              <a:rPr lang="en-US" dirty="0" smtClean="0"/>
              <a:t> Hamilton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graf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n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err="1" smtClean="0"/>
              <a:t>Hitung</a:t>
            </a:r>
            <a:r>
              <a:rPr lang="en-US" dirty="0" smtClean="0"/>
              <a:t> (</a:t>
            </a:r>
            <a:r>
              <a:rPr lang="en-US" dirty="0" err="1" smtClean="0"/>
              <a:t>evaluasi</a:t>
            </a:r>
            <a:r>
              <a:rPr lang="en-US" dirty="0" smtClean="0"/>
              <a:t>) </a:t>
            </a:r>
            <a:r>
              <a:rPr lang="en-US" dirty="0" err="1" smtClean="0"/>
              <a:t>bobot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sirkuit</a:t>
            </a:r>
            <a:r>
              <a:rPr lang="en-US" dirty="0" smtClean="0"/>
              <a:t> Hamilton yang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1</a:t>
            </a:r>
          </a:p>
          <a:p>
            <a:endParaRPr lang="en-US" dirty="0" smtClean="0"/>
          </a:p>
          <a:p>
            <a:r>
              <a:rPr lang="en-US" dirty="0" smtClean="0"/>
              <a:t>3.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sirkuit</a:t>
            </a:r>
            <a:r>
              <a:rPr lang="en-US" dirty="0" smtClean="0"/>
              <a:t> Hamilton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bobot</a:t>
            </a:r>
            <a:r>
              <a:rPr lang="en-US" dirty="0" smtClean="0"/>
              <a:t> </a:t>
            </a:r>
            <a:r>
              <a:rPr lang="en-US" dirty="0" err="1" smtClean="0"/>
              <a:t>terkecil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Contoh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dirty="0" smtClean="0"/>
              <a:t>	TSP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n = 4, </a:t>
            </a:r>
            <a:r>
              <a:rPr lang="en-US" sz="2000" dirty="0" err="1" smtClean="0"/>
              <a:t>simpul</a:t>
            </a:r>
            <a:r>
              <a:rPr lang="en-US" sz="2000" dirty="0" smtClean="0"/>
              <a:t> </a:t>
            </a:r>
            <a:r>
              <a:rPr lang="en-US" sz="2000" dirty="0" err="1" smtClean="0"/>
              <a:t>awal</a:t>
            </a:r>
            <a:r>
              <a:rPr lang="en-US" sz="2000" dirty="0" smtClean="0"/>
              <a:t> = a </a:t>
            </a:r>
            <a:r>
              <a:rPr lang="en-US" sz="2000" dirty="0" err="1" smtClean="0"/>
              <a:t>Rute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dirty="0" smtClean="0"/>
              <a:t>	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dirty="0" err="1" smtClean="0"/>
              <a:t>perjalananan</a:t>
            </a:r>
            <a:r>
              <a:rPr lang="en-US" sz="2000" dirty="0" smtClean="0"/>
              <a:t> </a:t>
            </a:r>
            <a:r>
              <a:rPr lang="en-US" sz="2000" dirty="0" err="1" smtClean="0"/>
              <a:t>terpendek</a:t>
            </a:r>
            <a:r>
              <a:rPr lang="en-US" sz="2000" dirty="0" smtClean="0"/>
              <a:t> adalah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a→c→b→d→a</a:t>
            </a:r>
            <a:endParaRPr lang="en-US" sz="20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a→d→b→c→a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bobot</a:t>
            </a:r>
            <a:r>
              <a:rPr lang="en-US" sz="2000" dirty="0" smtClean="0"/>
              <a:t> = 32.</a:t>
            </a:r>
          </a:p>
        </p:txBody>
      </p:sp>
      <p:pic>
        <p:nvPicPr>
          <p:cNvPr id="5837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057400"/>
            <a:ext cx="2159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600200"/>
            <a:ext cx="563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SG"/>
              <a:t>Contents</a:t>
            </a:r>
          </a:p>
        </p:txBody>
      </p:sp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1142976" y="2819400"/>
            <a:ext cx="6643701" cy="609600"/>
            <a:chOff x="1263" y="1881"/>
            <a:chExt cx="4185" cy="384"/>
          </a:xfrm>
        </p:grpSpPr>
        <p:grpSp>
          <p:nvGrpSpPr>
            <p:cNvPr id="3" name="Group 118"/>
            <p:cNvGrpSpPr>
              <a:grpSpLocks/>
            </p:cNvGrpSpPr>
            <p:nvPr/>
          </p:nvGrpSpPr>
          <p:grpSpPr bwMode="auto">
            <a:xfrm>
              <a:off x="1263" y="1881"/>
              <a:ext cx="384" cy="384"/>
              <a:chOff x="816" y="1872"/>
              <a:chExt cx="384" cy="384"/>
            </a:xfrm>
          </p:grpSpPr>
          <p:sp>
            <p:nvSpPr>
              <p:cNvPr id="41079" name="Oval 119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SG"/>
              </a:p>
            </p:txBody>
          </p:sp>
          <p:sp>
            <p:nvSpPr>
              <p:cNvPr id="41080" name="Oval 120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SG"/>
              </a:p>
            </p:txBody>
          </p:sp>
          <p:sp>
            <p:nvSpPr>
              <p:cNvPr id="41081" name="Oval 121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SG"/>
              </a:p>
            </p:txBody>
          </p:sp>
          <p:sp>
            <p:nvSpPr>
              <p:cNvPr id="41082" name="Oval 122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SG"/>
              </a:p>
            </p:txBody>
          </p:sp>
          <p:sp>
            <p:nvSpPr>
              <p:cNvPr id="41083" name="Oval 123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SG"/>
              </a:p>
            </p:txBody>
          </p:sp>
          <p:sp>
            <p:nvSpPr>
              <p:cNvPr id="41084" name="Oval 124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SG"/>
              </a:p>
            </p:txBody>
          </p:sp>
          <p:sp>
            <p:nvSpPr>
              <p:cNvPr id="41085" name="Oval 125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SG"/>
              </a:p>
            </p:txBody>
          </p:sp>
          <p:sp>
            <p:nvSpPr>
              <p:cNvPr id="41086" name="Oval 126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SG"/>
              </a:p>
            </p:txBody>
          </p:sp>
          <p:sp>
            <p:nvSpPr>
              <p:cNvPr id="41087" name="Oval 127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SG"/>
              </a:p>
            </p:txBody>
          </p:sp>
        </p:grpSp>
        <p:sp>
          <p:nvSpPr>
            <p:cNvPr id="41088" name="Line 128"/>
            <p:cNvSpPr>
              <a:spLocks noChangeShapeType="1"/>
            </p:cNvSpPr>
            <p:nvPr/>
          </p:nvSpPr>
          <p:spPr bwMode="auto">
            <a:xfrm>
              <a:off x="1584" y="2235"/>
              <a:ext cx="3855" cy="1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41089" name="Text Box 129"/>
            <p:cNvSpPr txBox="1">
              <a:spLocks noChangeArrowheads="1"/>
            </p:cNvSpPr>
            <p:nvPr/>
          </p:nvSpPr>
          <p:spPr bwMode="auto">
            <a:xfrm>
              <a:off x="1728" y="1899"/>
              <a:ext cx="372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SG" sz="2400" dirty="0" smtClean="0">
                  <a:solidFill>
                    <a:schemeClr val="bg1">
                      <a:lumMod val="75000"/>
                    </a:schemeClr>
                  </a:solidFill>
                  <a:latin typeface="+mn-lt"/>
                </a:rPr>
                <a:t>Exhaustive Search</a:t>
              </a:r>
              <a:endParaRPr lang="en-SG" sz="2400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41090" name="Text Box 130"/>
            <p:cNvSpPr txBox="1">
              <a:spLocks noChangeArrowheads="1"/>
            </p:cNvSpPr>
            <p:nvPr/>
          </p:nvSpPr>
          <p:spPr bwMode="gray">
            <a:xfrm>
              <a:off x="1344" y="193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SG" sz="2400" b="1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4" name="Group 145"/>
          <p:cNvGrpSpPr>
            <a:grpSpLocks/>
          </p:cNvGrpSpPr>
          <p:nvPr/>
        </p:nvGrpSpPr>
        <p:grpSpPr bwMode="auto">
          <a:xfrm>
            <a:off x="1142976" y="1962150"/>
            <a:ext cx="6653225" cy="628650"/>
            <a:chOff x="1248" y="1188"/>
            <a:chExt cx="4191" cy="396"/>
          </a:xfrm>
        </p:grpSpPr>
        <p:sp>
          <p:nvSpPr>
            <p:cNvPr id="41106" name="Line 146"/>
            <p:cNvSpPr>
              <a:spLocks noChangeShapeType="1"/>
            </p:cNvSpPr>
            <p:nvPr/>
          </p:nvSpPr>
          <p:spPr bwMode="auto">
            <a:xfrm>
              <a:off x="1584" y="1524"/>
              <a:ext cx="3855" cy="1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41107" name="Text Box 147"/>
            <p:cNvSpPr txBox="1">
              <a:spLocks noChangeArrowheads="1"/>
            </p:cNvSpPr>
            <p:nvPr/>
          </p:nvSpPr>
          <p:spPr bwMode="auto">
            <a:xfrm>
              <a:off x="1728" y="1188"/>
              <a:ext cx="370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SG" dirty="0" smtClean="0">
                  <a:solidFill>
                    <a:schemeClr val="bg1">
                      <a:lumMod val="75000"/>
                    </a:schemeClr>
                  </a:solidFill>
                </a:rPr>
                <a:t>Brute Force Algorithm 2</a:t>
              </a:r>
              <a:endParaRPr lang="en-SG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5" name="Group 148"/>
            <p:cNvGrpSpPr>
              <a:grpSpLocks/>
            </p:cNvGrpSpPr>
            <p:nvPr/>
          </p:nvGrpSpPr>
          <p:grpSpPr bwMode="auto">
            <a:xfrm>
              <a:off x="1248" y="1200"/>
              <a:ext cx="384" cy="384"/>
              <a:chOff x="1248" y="1200"/>
              <a:chExt cx="384" cy="384"/>
            </a:xfrm>
          </p:grpSpPr>
          <p:grpSp>
            <p:nvGrpSpPr>
              <p:cNvPr id="6" name="Group 149"/>
              <p:cNvGrpSpPr>
                <a:grpSpLocks/>
              </p:cNvGrpSpPr>
              <p:nvPr/>
            </p:nvGrpSpPr>
            <p:grpSpPr bwMode="auto">
              <a:xfrm>
                <a:off x="1248" y="1200"/>
                <a:ext cx="384" cy="384"/>
                <a:chOff x="2016" y="912"/>
                <a:chExt cx="384" cy="384"/>
              </a:xfrm>
            </p:grpSpPr>
            <p:sp>
              <p:nvSpPr>
                <p:cNvPr id="41110" name="Text Box 150"/>
                <p:cNvSpPr txBox="1">
                  <a:spLocks noChangeArrowheads="1"/>
                </p:cNvSpPr>
                <p:nvPr/>
              </p:nvSpPr>
              <p:spPr bwMode="gray">
                <a:xfrm>
                  <a:off x="2094" y="960"/>
                  <a:ext cx="223" cy="2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SG" sz="2400" b="1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41111" name="Oval 151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SG"/>
                </a:p>
              </p:txBody>
            </p:sp>
            <p:sp>
              <p:nvSpPr>
                <p:cNvPr id="41112" name="Oval 152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SG"/>
                </a:p>
              </p:txBody>
            </p:sp>
            <p:sp>
              <p:nvSpPr>
                <p:cNvPr id="41113" name="Oval 153"/>
                <p:cNvSpPr>
                  <a:spLocks noChangeArrowheads="1"/>
                </p:cNvSpPr>
                <p:nvPr/>
              </p:nvSpPr>
              <p:spPr bwMode="gray">
                <a:xfrm>
                  <a:off x="2034" y="918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SG"/>
                </a:p>
              </p:txBody>
            </p:sp>
            <p:sp>
              <p:nvSpPr>
                <p:cNvPr id="41114" name="Oval 154"/>
                <p:cNvSpPr>
                  <a:spLocks noChangeArrowheads="1"/>
                </p:cNvSpPr>
                <p:nvPr/>
              </p:nvSpPr>
              <p:spPr bwMode="gray">
                <a:xfrm>
                  <a:off x="2040" y="936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SG"/>
                </a:p>
              </p:txBody>
            </p:sp>
            <p:sp>
              <p:nvSpPr>
                <p:cNvPr id="41115" name="Oval 155"/>
                <p:cNvSpPr>
                  <a:spLocks noChangeArrowheads="1"/>
                </p:cNvSpPr>
                <p:nvPr/>
              </p:nvSpPr>
              <p:spPr bwMode="gray">
                <a:xfrm>
                  <a:off x="2052" y="948"/>
                  <a:ext cx="300" cy="300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SG"/>
                </a:p>
              </p:txBody>
            </p:sp>
            <p:sp>
              <p:nvSpPr>
                <p:cNvPr id="41116" name="Oval 156"/>
                <p:cNvSpPr>
                  <a:spLocks noChangeArrowheads="1"/>
                </p:cNvSpPr>
                <p:nvPr/>
              </p:nvSpPr>
              <p:spPr bwMode="gray">
                <a:xfrm>
                  <a:off x="2064" y="959"/>
                  <a:ext cx="291" cy="2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SG"/>
                </a:p>
              </p:txBody>
            </p:sp>
            <p:sp>
              <p:nvSpPr>
                <p:cNvPr id="41117" name="Oval 157"/>
                <p:cNvSpPr>
                  <a:spLocks noChangeArrowheads="1"/>
                </p:cNvSpPr>
                <p:nvPr/>
              </p:nvSpPr>
              <p:spPr bwMode="gray">
                <a:xfrm>
                  <a:off x="2068" y="961"/>
                  <a:ext cx="283" cy="2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C0C0C0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SG"/>
                </a:p>
              </p:txBody>
            </p:sp>
            <p:sp>
              <p:nvSpPr>
                <p:cNvPr id="41118" name="Oval 158"/>
                <p:cNvSpPr>
                  <a:spLocks noChangeArrowheads="1"/>
                </p:cNvSpPr>
                <p:nvPr/>
              </p:nvSpPr>
              <p:spPr bwMode="gray">
                <a:xfrm>
                  <a:off x="2071" y="963"/>
                  <a:ext cx="270" cy="2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79216"/>
                        <a:invGamma/>
                      </a:srgbClr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SG"/>
                </a:p>
              </p:txBody>
            </p:sp>
            <p:sp>
              <p:nvSpPr>
                <p:cNvPr id="41119" name="Oval 159"/>
                <p:cNvSpPr>
                  <a:spLocks noChangeArrowheads="1"/>
                </p:cNvSpPr>
                <p:nvPr/>
              </p:nvSpPr>
              <p:spPr bwMode="gray">
                <a:xfrm>
                  <a:off x="2086" y="971"/>
                  <a:ext cx="240" cy="2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tint val="0"/>
                        <a:invGamma/>
                      </a:srgbClr>
                    </a:gs>
                    <a:gs pos="100000">
                      <a:srgbClr val="C0C0C0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SG"/>
                </a:p>
              </p:txBody>
            </p:sp>
          </p:grpSp>
          <p:sp>
            <p:nvSpPr>
              <p:cNvPr id="41120" name="Text Box 160"/>
              <p:cNvSpPr txBox="1">
                <a:spLocks noChangeArrowheads="1"/>
              </p:cNvSpPr>
              <p:nvPr/>
            </p:nvSpPr>
            <p:spPr bwMode="gray">
              <a:xfrm>
                <a:off x="1326" y="1248"/>
                <a:ext cx="22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SG" sz="2400" b="1">
                    <a:solidFill>
                      <a:srgbClr val="00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34" name="Group 145"/>
          <p:cNvGrpSpPr>
            <a:grpSpLocks/>
          </p:cNvGrpSpPr>
          <p:nvPr/>
        </p:nvGrpSpPr>
        <p:grpSpPr bwMode="auto">
          <a:xfrm>
            <a:off x="1143000" y="3657600"/>
            <a:ext cx="6653225" cy="628650"/>
            <a:chOff x="1248" y="1188"/>
            <a:chExt cx="4191" cy="396"/>
          </a:xfrm>
        </p:grpSpPr>
        <p:sp>
          <p:nvSpPr>
            <p:cNvPr id="35" name="Line 146"/>
            <p:cNvSpPr>
              <a:spLocks noChangeShapeType="1"/>
            </p:cNvSpPr>
            <p:nvPr/>
          </p:nvSpPr>
          <p:spPr bwMode="auto">
            <a:xfrm>
              <a:off x="1584" y="1524"/>
              <a:ext cx="3855" cy="1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36" name="Text Box 147"/>
            <p:cNvSpPr txBox="1">
              <a:spLocks noChangeArrowheads="1"/>
            </p:cNvSpPr>
            <p:nvPr/>
          </p:nvSpPr>
          <p:spPr bwMode="auto">
            <a:xfrm>
              <a:off x="1728" y="1188"/>
              <a:ext cx="370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SG" dirty="0" err="1" smtClean="0">
                  <a:solidFill>
                    <a:schemeClr val="bg1">
                      <a:lumMod val="75000"/>
                    </a:schemeClr>
                  </a:solidFill>
                </a:rPr>
                <a:t>Teknik</a:t>
              </a:r>
              <a:r>
                <a:rPr lang="en-SG" dirty="0" smtClean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SG" dirty="0" err="1" smtClean="0">
                  <a:solidFill>
                    <a:schemeClr val="bg1">
                      <a:lumMod val="75000"/>
                    </a:schemeClr>
                  </a:solidFill>
                </a:rPr>
                <a:t>Heuristik</a:t>
              </a:r>
              <a:endParaRPr lang="en-SG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37" name="Group 148"/>
            <p:cNvGrpSpPr>
              <a:grpSpLocks/>
            </p:cNvGrpSpPr>
            <p:nvPr/>
          </p:nvGrpSpPr>
          <p:grpSpPr bwMode="auto">
            <a:xfrm>
              <a:off x="1248" y="1200"/>
              <a:ext cx="384" cy="384"/>
              <a:chOff x="1248" y="1200"/>
              <a:chExt cx="384" cy="384"/>
            </a:xfrm>
          </p:grpSpPr>
          <p:grpSp>
            <p:nvGrpSpPr>
              <p:cNvPr id="38" name="Group 149"/>
              <p:cNvGrpSpPr>
                <a:grpSpLocks/>
              </p:cNvGrpSpPr>
              <p:nvPr/>
            </p:nvGrpSpPr>
            <p:grpSpPr bwMode="auto">
              <a:xfrm>
                <a:off x="1248" y="1200"/>
                <a:ext cx="384" cy="384"/>
                <a:chOff x="2016" y="912"/>
                <a:chExt cx="384" cy="384"/>
              </a:xfrm>
            </p:grpSpPr>
            <p:sp>
              <p:nvSpPr>
                <p:cNvPr id="40" name="Text Box 150"/>
                <p:cNvSpPr txBox="1">
                  <a:spLocks noChangeArrowheads="1"/>
                </p:cNvSpPr>
                <p:nvPr/>
              </p:nvSpPr>
              <p:spPr bwMode="gray">
                <a:xfrm>
                  <a:off x="2094" y="960"/>
                  <a:ext cx="223" cy="2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SG" sz="2400" b="1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41" name="Oval 151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SG"/>
                </a:p>
              </p:txBody>
            </p:sp>
            <p:sp>
              <p:nvSpPr>
                <p:cNvPr id="42" name="Oval 152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SG"/>
                </a:p>
              </p:txBody>
            </p:sp>
            <p:sp>
              <p:nvSpPr>
                <p:cNvPr id="43" name="Oval 153"/>
                <p:cNvSpPr>
                  <a:spLocks noChangeArrowheads="1"/>
                </p:cNvSpPr>
                <p:nvPr/>
              </p:nvSpPr>
              <p:spPr bwMode="gray">
                <a:xfrm>
                  <a:off x="2034" y="918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SG"/>
                </a:p>
              </p:txBody>
            </p:sp>
            <p:sp>
              <p:nvSpPr>
                <p:cNvPr id="44" name="Oval 154"/>
                <p:cNvSpPr>
                  <a:spLocks noChangeArrowheads="1"/>
                </p:cNvSpPr>
                <p:nvPr/>
              </p:nvSpPr>
              <p:spPr bwMode="gray">
                <a:xfrm>
                  <a:off x="2040" y="936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SG"/>
                </a:p>
              </p:txBody>
            </p:sp>
            <p:sp>
              <p:nvSpPr>
                <p:cNvPr id="45" name="Oval 155"/>
                <p:cNvSpPr>
                  <a:spLocks noChangeArrowheads="1"/>
                </p:cNvSpPr>
                <p:nvPr/>
              </p:nvSpPr>
              <p:spPr bwMode="gray">
                <a:xfrm>
                  <a:off x="2052" y="948"/>
                  <a:ext cx="300" cy="300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SG"/>
                </a:p>
              </p:txBody>
            </p:sp>
            <p:sp>
              <p:nvSpPr>
                <p:cNvPr id="46" name="Oval 156"/>
                <p:cNvSpPr>
                  <a:spLocks noChangeArrowheads="1"/>
                </p:cNvSpPr>
                <p:nvPr/>
              </p:nvSpPr>
              <p:spPr bwMode="gray">
                <a:xfrm>
                  <a:off x="2064" y="959"/>
                  <a:ext cx="291" cy="2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SG"/>
                </a:p>
              </p:txBody>
            </p:sp>
            <p:sp>
              <p:nvSpPr>
                <p:cNvPr id="47" name="Oval 157"/>
                <p:cNvSpPr>
                  <a:spLocks noChangeArrowheads="1"/>
                </p:cNvSpPr>
                <p:nvPr/>
              </p:nvSpPr>
              <p:spPr bwMode="gray">
                <a:xfrm>
                  <a:off x="2068" y="961"/>
                  <a:ext cx="283" cy="2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C0C0C0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SG"/>
                </a:p>
              </p:txBody>
            </p:sp>
            <p:sp>
              <p:nvSpPr>
                <p:cNvPr id="48" name="Oval 158"/>
                <p:cNvSpPr>
                  <a:spLocks noChangeArrowheads="1"/>
                </p:cNvSpPr>
                <p:nvPr/>
              </p:nvSpPr>
              <p:spPr bwMode="gray">
                <a:xfrm>
                  <a:off x="2071" y="963"/>
                  <a:ext cx="270" cy="2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79216"/>
                        <a:invGamma/>
                      </a:srgbClr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SG"/>
                </a:p>
              </p:txBody>
            </p:sp>
            <p:sp>
              <p:nvSpPr>
                <p:cNvPr id="49" name="Oval 159"/>
                <p:cNvSpPr>
                  <a:spLocks noChangeArrowheads="1"/>
                </p:cNvSpPr>
                <p:nvPr/>
              </p:nvSpPr>
              <p:spPr bwMode="gray">
                <a:xfrm>
                  <a:off x="2086" y="971"/>
                  <a:ext cx="240" cy="2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tint val="0"/>
                        <a:invGamma/>
                      </a:srgbClr>
                    </a:gs>
                    <a:gs pos="100000">
                      <a:srgbClr val="C0C0C0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SG"/>
                </a:p>
              </p:txBody>
            </p:sp>
          </p:grpSp>
          <p:sp>
            <p:nvSpPr>
              <p:cNvPr id="39" name="Text Box 160"/>
              <p:cNvSpPr txBox="1">
                <a:spLocks noChangeArrowheads="1"/>
              </p:cNvSpPr>
              <p:nvPr/>
            </p:nvSpPr>
            <p:spPr bwMode="gray">
              <a:xfrm>
                <a:off x="1326" y="1248"/>
                <a:ext cx="240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SG" sz="2400" b="1" dirty="0" smtClean="0">
                    <a:solidFill>
                      <a:srgbClr val="000000"/>
                    </a:solidFill>
                  </a:rPr>
                  <a:t>3</a:t>
                </a:r>
                <a:endParaRPr lang="en-SG" sz="2400" b="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n </a:t>
            </a:r>
            <a:r>
              <a:rPr lang="en-US" sz="2600" dirty="0" err="1" smtClean="0"/>
              <a:t>buah</a:t>
            </a:r>
            <a:r>
              <a:rPr lang="en-US" sz="2600" dirty="0" smtClean="0"/>
              <a:t> </a:t>
            </a:r>
            <a:r>
              <a:rPr lang="en-US" sz="2600" dirty="0" err="1" smtClean="0"/>
              <a:t>simpul</a:t>
            </a:r>
            <a:r>
              <a:rPr lang="en-US" sz="2600" dirty="0" smtClean="0"/>
              <a:t> </a:t>
            </a:r>
            <a:r>
              <a:rPr lang="en-US" sz="2600" dirty="0" err="1" smtClean="0"/>
              <a:t>semua</a:t>
            </a:r>
            <a:r>
              <a:rPr lang="en-US" sz="2600" dirty="0" smtClean="0"/>
              <a:t> </a:t>
            </a:r>
            <a:r>
              <a:rPr lang="en-US" sz="2600" dirty="0" err="1" smtClean="0"/>
              <a:t>rute</a:t>
            </a:r>
            <a:r>
              <a:rPr lang="en-US" sz="2600" dirty="0" smtClean="0"/>
              <a:t> </a:t>
            </a:r>
            <a:r>
              <a:rPr lang="en-US" sz="2600" dirty="0" err="1" smtClean="0"/>
              <a:t>perjalanan</a:t>
            </a:r>
            <a:r>
              <a:rPr lang="en-US" sz="2600" dirty="0" smtClean="0"/>
              <a:t> </a:t>
            </a:r>
            <a:r>
              <a:rPr lang="en-US" sz="2600" dirty="0" err="1" smtClean="0"/>
              <a:t>dibangkitkan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permutasi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n – 1 </a:t>
            </a:r>
            <a:r>
              <a:rPr lang="en-US" sz="2600" dirty="0" err="1" smtClean="0"/>
              <a:t>buah</a:t>
            </a:r>
            <a:r>
              <a:rPr lang="en-US" sz="2600" dirty="0" smtClean="0"/>
              <a:t> </a:t>
            </a:r>
            <a:r>
              <a:rPr lang="en-US" sz="2600" dirty="0" err="1" smtClean="0"/>
              <a:t>simpul</a:t>
            </a:r>
            <a:r>
              <a:rPr lang="en-US" sz="2600" dirty="0" smtClean="0"/>
              <a:t>.</a:t>
            </a:r>
          </a:p>
          <a:p>
            <a:endParaRPr lang="en-US" sz="2600" dirty="0" smtClean="0"/>
          </a:p>
          <a:p>
            <a:r>
              <a:rPr lang="en-US" sz="2600" dirty="0" smtClean="0"/>
              <a:t> </a:t>
            </a:r>
            <a:r>
              <a:rPr lang="en-US" sz="2600" dirty="0" err="1" smtClean="0"/>
              <a:t>Permutasi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n – 1 </a:t>
            </a:r>
            <a:r>
              <a:rPr lang="en-US" sz="2600" dirty="0" err="1" smtClean="0"/>
              <a:t>buah</a:t>
            </a:r>
            <a:r>
              <a:rPr lang="en-US" sz="2600" dirty="0" smtClean="0"/>
              <a:t> </a:t>
            </a:r>
            <a:r>
              <a:rPr lang="en-US" sz="2600" dirty="0" err="1" smtClean="0"/>
              <a:t>simpul</a:t>
            </a:r>
            <a:r>
              <a:rPr lang="en-US" sz="2600" dirty="0" smtClean="0"/>
              <a:t> adalah (n – 1)!</a:t>
            </a:r>
          </a:p>
          <a:p>
            <a:endParaRPr lang="en-US" sz="2600" dirty="0" smtClean="0"/>
          </a:p>
          <a:p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contoh</a:t>
            </a:r>
            <a:r>
              <a:rPr lang="en-US" sz="2600" dirty="0" smtClean="0"/>
              <a:t> </a:t>
            </a:r>
            <a:r>
              <a:rPr lang="en-US" sz="2600" dirty="0" err="1" smtClean="0"/>
              <a:t>di</a:t>
            </a:r>
            <a:r>
              <a:rPr lang="en-US" sz="2600" dirty="0" smtClean="0"/>
              <a:t> </a:t>
            </a:r>
            <a:r>
              <a:rPr lang="en-US" sz="2600" dirty="0" err="1" smtClean="0"/>
              <a:t>atas</a:t>
            </a:r>
            <a:r>
              <a:rPr lang="en-US" sz="2600" dirty="0" smtClean="0"/>
              <a:t>, </a:t>
            </a:r>
            <a:r>
              <a:rPr lang="en-US" sz="2600" dirty="0" err="1" smtClean="0"/>
              <a:t>untuk</a:t>
            </a:r>
            <a:r>
              <a:rPr lang="en-US" sz="2600" dirty="0" smtClean="0"/>
              <a:t> n = 6 </a:t>
            </a:r>
            <a:r>
              <a:rPr lang="en-US" sz="2600" dirty="0" err="1" smtClean="0"/>
              <a:t>akan</a:t>
            </a:r>
            <a:r>
              <a:rPr lang="en-US" sz="2600" dirty="0" smtClean="0"/>
              <a:t> </a:t>
            </a:r>
            <a:r>
              <a:rPr lang="en-US" sz="2600" dirty="0" err="1" smtClean="0"/>
              <a:t>terdapat</a:t>
            </a:r>
            <a:r>
              <a:rPr lang="en-US" sz="2600" dirty="0" smtClean="0"/>
              <a:t> </a:t>
            </a:r>
          </a:p>
          <a:p>
            <a:pPr>
              <a:buNone/>
            </a:pPr>
            <a:r>
              <a:rPr lang="en-US" sz="2600" dirty="0" smtClean="0"/>
              <a:t>	(4 – 1)! = 3! = 6 </a:t>
            </a:r>
            <a:r>
              <a:rPr lang="en-US" sz="2600" dirty="0" err="1" smtClean="0"/>
              <a:t>buah</a:t>
            </a:r>
            <a:r>
              <a:rPr lang="en-US" sz="2600" dirty="0" smtClean="0"/>
              <a:t> </a:t>
            </a:r>
            <a:r>
              <a:rPr lang="en-US" sz="2600" dirty="0" err="1" smtClean="0"/>
              <a:t>rute</a:t>
            </a:r>
            <a:r>
              <a:rPr lang="en-US" sz="2600" dirty="0" smtClean="0"/>
              <a:t> </a:t>
            </a:r>
            <a:r>
              <a:rPr lang="en-US" sz="2600" dirty="0" err="1" smtClean="0"/>
              <a:t>perjalanan</a:t>
            </a:r>
            <a:r>
              <a:rPr lang="en-US" sz="26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exhaustive search,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mengenumerasi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(n – 1)!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sirkuit</a:t>
            </a:r>
            <a:r>
              <a:rPr lang="en-US" dirty="0" smtClean="0"/>
              <a:t> Hamilton,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bobotnya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sirkuit</a:t>
            </a:r>
            <a:r>
              <a:rPr lang="en-US" dirty="0" smtClean="0"/>
              <a:t> Hamilton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bobot</a:t>
            </a:r>
            <a:r>
              <a:rPr lang="en-US" dirty="0" smtClean="0"/>
              <a:t> </a:t>
            </a:r>
            <a:r>
              <a:rPr lang="en-US" dirty="0" err="1" smtClean="0"/>
              <a:t>terkecil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exhaustive search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TSP </a:t>
            </a:r>
            <a:r>
              <a:rPr lang="en-US" dirty="0" err="1" smtClean="0"/>
              <a:t>sebanding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(n – 1)! </a:t>
            </a:r>
            <a:r>
              <a:rPr lang="en-US" dirty="0" err="1" smtClean="0"/>
              <a:t>dikali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bobot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sirkuit</a:t>
            </a:r>
            <a:r>
              <a:rPr lang="en-US" dirty="0" smtClean="0"/>
              <a:t> Hamilton.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id-ID" dirty="0" smtClean="0"/>
              <a:t>K</a:t>
            </a:r>
            <a:r>
              <a:rPr lang="en-US" dirty="0" err="1" smtClean="0"/>
              <a:t>ompleksitas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exhaustive search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TSP </a:t>
            </a:r>
            <a:r>
              <a:rPr lang="en-US" dirty="0" err="1" smtClean="0"/>
              <a:t>adalah</a:t>
            </a:r>
            <a:r>
              <a:rPr lang="en-US" dirty="0" smtClean="0"/>
              <a:t> O( n!).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632" y="1243264"/>
            <a:ext cx="8229600" cy="32525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200" dirty="0" err="1" smtClean="0"/>
              <a:t>Perbaikan</a:t>
            </a:r>
            <a:r>
              <a:rPr lang="en-US" sz="2200" dirty="0" smtClean="0"/>
              <a:t>: </a:t>
            </a:r>
            <a:r>
              <a:rPr lang="en-US" sz="2200" dirty="0" err="1" smtClean="0"/>
              <a:t>setengah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rute</a:t>
            </a:r>
            <a:r>
              <a:rPr lang="en-US" sz="2200" dirty="0" smtClean="0"/>
              <a:t> </a:t>
            </a:r>
            <a:r>
              <a:rPr lang="en-US" sz="2200" dirty="0" err="1" smtClean="0"/>
              <a:t>perjalanan</a:t>
            </a:r>
            <a:r>
              <a:rPr lang="en-US" sz="2200" dirty="0" smtClean="0"/>
              <a:t> adalah </a:t>
            </a:r>
            <a:r>
              <a:rPr lang="en-US" sz="2200" dirty="0" err="1" smtClean="0"/>
              <a:t>hasil</a:t>
            </a:r>
            <a:r>
              <a:rPr lang="en-US" sz="2200" dirty="0" smtClean="0"/>
              <a:t> </a:t>
            </a:r>
            <a:r>
              <a:rPr lang="en-US" sz="2200" dirty="0" err="1" smtClean="0"/>
              <a:t>pencerminan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setengah</a:t>
            </a:r>
            <a:r>
              <a:rPr lang="en-US" sz="2200" dirty="0" smtClean="0"/>
              <a:t> </a:t>
            </a:r>
            <a:r>
              <a:rPr lang="en-US" sz="2200" dirty="0" err="1" smtClean="0"/>
              <a:t>rute</a:t>
            </a:r>
            <a:r>
              <a:rPr lang="en-US" sz="2200" dirty="0" smtClean="0"/>
              <a:t> yang lain, </a:t>
            </a:r>
            <a:r>
              <a:rPr lang="en-US" sz="2200" dirty="0" err="1" smtClean="0"/>
              <a:t>yakni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mengubah</a:t>
            </a:r>
            <a:r>
              <a:rPr lang="en-US" sz="2200" dirty="0" smtClean="0"/>
              <a:t> </a:t>
            </a:r>
            <a:r>
              <a:rPr lang="en-US" sz="2200" dirty="0" err="1" smtClean="0"/>
              <a:t>arah</a:t>
            </a:r>
            <a:r>
              <a:rPr lang="en-US" sz="2200" dirty="0" smtClean="0"/>
              <a:t> </a:t>
            </a:r>
            <a:r>
              <a:rPr lang="en-US" sz="2200" dirty="0" err="1" smtClean="0"/>
              <a:t>rute</a:t>
            </a:r>
            <a:r>
              <a:rPr lang="en-US" sz="2200" dirty="0" smtClean="0"/>
              <a:t> </a:t>
            </a:r>
            <a:r>
              <a:rPr lang="en-US" sz="2200" dirty="0" err="1" smtClean="0"/>
              <a:t>perjalanan</a:t>
            </a:r>
            <a:r>
              <a:rPr lang="en-US" sz="2200" dirty="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200" dirty="0" smtClean="0"/>
              <a:t>	1 </a:t>
            </a:r>
            <a:r>
              <a:rPr lang="en-US" sz="2200" dirty="0" err="1" smtClean="0"/>
              <a:t>dan</a:t>
            </a:r>
            <a:r>
              <a:rPr lang="en-US" sz="2200" dirty="0" smtClean="0"/>
              <a:t> 6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200" dirty="0" smtClean="0"/>
              <a:t>	2 </a:t>
            </a:r>
            <a:r>
              <a:rPr lang="en-US" sz="2200" dirty="0" err="1" smtClean="0"/>
              <a:t>dan</a:t>
            </a:r>
            <a:r>
              <a:rPr lang="en-US" sz="2200" dirty="0" smtClean="0"/>
              <a:t> 4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200" dirty="0" smtClean="0"/>
              <a:t>	3 </a:t>
            </a:r>
            <a:r>
              <a:rPr lang="en-US" sz="2200" dirty="0" err="1" smtClean="0"/>
              <a:t>dan</a:t>
            </a:r>
            <a:r>
              <a:rPr lang="en-US" sz="2200" dirty="0" smtClean="0"/>
              <a:t> 5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2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err="1" smtClean="0"/>
              <a:t>maka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dihilangkan</a:t>
            </a:r>
            <a:r>
              <a:rPr lang="en-US" sz="2200" dirty="0" smtClean="0"/>
              <a:t> </a:t>
            </a:r>
            <a:r>
              <a:rPr lang="en-US" sz="2200" dirty="0" err="1" smtClean="0"/>
              <a:t>setengah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jumlah</a:t>
            </a:r>
            <a:r>
              <a:rPr lang="en-US" sz="2200" dirty="0" smtClean="0"/>
              <a:t> </a:t>
            </a:r>
            <a:r>
              <a:rPr lang="en-US" sz="2200" dirty="0" err="1" smtClean="0"/>
              <a:t>permutasi</a:t>
            </a:r>
            <a:r>
              <a:rPr lang="en-US" sz="2200" dirty="0" smtClean="0"/>
              <a:t> (</a:t>
            </a:r>
            <a:r>
              <a:rPr lang="en-US" sz="2200" dirty="0" err="1" smtClean="0"/>
              <a:t>dari</a:t>
            </a:r>
            <a:r>
              <a:rPr lang="en-US" sz="2200" dirty="0" smtClean="0"/>
              <a:t> 6 </a:t>
            </a:r>
            <a:r>
              <a:rPr lang="en-US" sz="2200" dirty="0" err="1" smtClean="0"/>
              <a:t>menjadi</a:t>
            </a:r>
            <a:r>
              <a:rPr lang="en-US" sz="2200" dirty="0" smtClean="0"/>
              <a:t> 3)</a:t>
            </a:r>
          </a:p>
          <a:p>
            <a:pPr>
              <a:lnSpc>
                <a:spcPct val="80000"/>
              </a:lnSpc>
              <a:buNone/>
            </a:pPr>
            <a:r>
              <a:rPr lang="en-US" sz="22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200" dirty="0" err="1" smtClean="0"/>
              <a:t>Ketiga</a:t>
            </a:r>
            <a:r>
              <a:rPr lang="en-US" sz="2200" dirty="0" smtClean="0"/>
              <a:t> </a:t>
            </a:r>
            <a:r>
              <a:rPr lang="en-US" sz="2200" dirty="0" err="1" smtClean="0"/>
              <a:t>buah</a:t>
            </a:r>
            <a:r>
              <a:rPr lang="en-US" sz="2200" dirty="0" smtClean="0"/>
              <a:t> </a:t>
            </a:r>
            <a:r>
              <a:rPr lang="en-US" sz="2200" dirty="0" err="1" smtClean="0"/>
              <a:t>sirkuit</a:t>
            </a:r>
            <a:r>
              <a:rPr lang="en-US" sz="2200" dirty="0" smtClean="0"/>
              <a:t> Hamilton yang </a:t>
            </a:r>
            <a:r>
              <a:rPr lang="en-US" sz="2200" dirty="0" err="1" smtClean="0"/>
              <a:t>dihasilkan</a:t>
            </a:r>
            <a:r>
              <a:rPr lang="en-US" sz="2200" dirty="0" smtClean="0"/>
              <a:t>:</a:t>
            </a:r>
          </a:p>
          <a:p>
            <a:pPr>
              <a:lnSpc>
                <a:spcPct val="80000"/>
              </a:lnSpc>
            </a:pPr>
            <a:endParaRPr lang="en-US" sz="2200" dirty="0" smtClean="0"/>
          </a:p>
        </p:txBody>
      </p:sp>
      <p:pic>
        <p:nvPicPr>
          <p:cNvPr id="6144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100" y="4495800"/>
            <a:ext cx="73279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9459" t="13333" r="37838" b="13333"/>
          <a:stretch>
            <a:fillRect/>
          </a:stretch>
        </p:blipFill>
        <p:spPr bwMode="auto">
          <a:xfrm>
            <a:off x="5181600" y="1781907"/>
            <a:ext cx="2514600" cy="141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Sayangnya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TSP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lain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exhaustive search.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ringkas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TSP,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terkenal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kaya</a:t>
            </a:r>
            <a:r>
              <a:rPr lang="en-US" dirty="0" smtClean="0"/>
              <a:t>! </a:t>
            </a:r>
          </a:p>
          <a:p>
            <a:r>
              <a:rPr lang="en-US" dirty="0" err="1" smtClean="0"/>
              <a:t>Algoritma</a:t>
            </a:r>
            <a:r>
              <a:rPr lang="en-US" dirty="0" smtClean="0"/>
              <a:t> yang </a:t>
            </a:r>
            <a:r>
              <a:rPr lang="en-US" dirty="0" err="1" smtClean="0"/>
              <a:t>ringkas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orde</a:t>
            </a:r>
            <a:r>
              <a:rPr lang="en-US" dirty="0" smtClean="0"/>
              <a:t> </a:t>
            </a:r>
            <a:r>
              <a:rPr lang="en-US" dirty="0" err="1" smtClean="0"/>
              <a:t>polinomial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0/1 Knapsack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500" dirty="0" err="1" smtClean="0"/>
              <a:t>Persoalan</a:t>
            </a:r>
            <a:r>
              <a:rPr lang="en-US" sz="2500" dirty="0" smtClean="0"/>
              <a:t>: </a:t>
            </a:r>
            <a:r>
              <a:rPr lang="en-US" sz="2500" dirty="0" err="1" smtClean="0"/>
              <a:t>Diberikan</a:t>
            </a:r>
            <a:r>
              <a:rPr lang="en-US" sz="2500" dirty="0" smtClean="0"/>
              <a:t> n </a:t>
            </a:r>
            <a:r>
              <a:rPr lang="en-US" sz="2500" dirty="0" err="1" smtClean="0"/>
              <a:t>buah</a:t>
            </a:r>
            <a:r>
              <a:rPr lang="en-US" sz="2500" dirty="0" smtClean="0"/>
              <a:t> </a:t>
            </a:r>
            <a:r>
              <a:rPr lang="en-US" sz="2500" dirty="0" err="1" smtClean="0"/>
              <a:t>objek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sebuah</a:t>
            </a:r>
            <a:r>
              <a:rPr lang="en-US" sz="2500" dirty="0" smtClean="0"/>
              <a:t> knapsack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 smtClean="0"/>
              <a:t>kapasitas</a:t>
            </a:r>
            <a:r>
              <a:rPr lang="en-US" sz="2500" dirty="0" smtClean="0"/>
              <a:t> </a:t>
            </a:r>
            <a:r>
              <a:rPr lang="en-US" sz="2500" dirty="0" err="1" smtClean="0"/>
              <a:t>bobot</a:t>
            </a:r>
            <a:r>
              <a:rPr lang="en-US" sz="2500" dirty="0" smtClean="0"/>
              <a:t> K. </a:t>
            </a:r>
            <a:r>
              <a:rPr lang="en-US" sz="2500" dirty="0" err="1" smtClean="0"/>
              <a:t>Setiap</a:t>
            </a:r>
            <a:r>
              <a:rPr lang="en-US" sz="2500" dirty="0" smtClean="0"/>
              <a:t> </a:t>
            </a:r>
            <a:r>
              <a:rPr lang="en-US" sz="2500" dirty="0" err="1" smtClean="0"/>
              <a:t>objek</a:t>
            </a:r>
            <a:r>
              <a:rPr lang="en-US" sz="2500" dirty="0" smtClean="0"/>
              <a:t> </a:t>
            </a:r>
            <a:r>
              <a:rPr lang="en-US" sz="2500" dirty="0" err="1" smtClean="0"/>
              <a:t>memiliki</a:t>
            </a:r>
            <a:r>
              <a:rPr lang="en-US" sz="2500" dirty="0" smtClean="0"/>
              <a:t> </a:t>
            </a:r>
            <a:r>
              <a:rPr lang="en-US" sz="2500" dirty="0" err="1" smtClean="0"/>
              <a:t>properti</a:t>
            </a:r>
            <a:r>
              <a:rPr lang="en-US" sz="2500" dirty="0" smtClean="0"/>
              <a:t> </a:t>
            </a:r>
            <a:r>
              <a:rPr lang="en-US" sz="2500" dirty="0" err="1" smtClean="0"/>
              <a:t>bobot</a:t>
            </a:r>
            <a:r>
              <a:rPr lang="en-US" sz="2500" dirty="0" smtClean="0"/>
              <a:t> (weight) </a:t>
            </a:r>
            <a:r>
              <a:rPr lang="en-US" sz="2500" dirty="0" err="1" smtClean="0"/>
              <a:t>w</a:t>
            </a:r>
            <a:r>
              <a:rPr lang="en-US" sz="2500" baseline="-25000" dirty="0" err="1" smtClean="0"/>
              <a:t>i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keuntungan</a:t>
            </a:r>
            <a:r>
              <a:rPr lang="en-US" sz="2500" dirty="0" smtClean="0"/>
              <a:t>(profit) p</a:t>
            </a:r>
            <a:r>
              <a:rPr lang="en-US" sz="2500" baseline="-25000" dirty="0" smtClean="0"/>
              <a:t>i</a:t>
            </a:r>
          </a:p>
          <a:p>
            <a:pPr>
              <a:lnSpc>
                <a:spcPct val="80000"/>
              </a:lnSpc>
            </a:pPr>
            <a:endParaRPr lang="en-US" sz="2500" baseline="-25000" dirty="0" smtClean="0"/>
          </a:p>
          <a:p>
            <a:pPr>
              <a:lnSpc>
                <a:spcPct val="80000"/>
              </a:lnSpc>
            </a:pPr>
            <a:r>
              <a:rPr lang="en-US" sz="2500" dirty="0" err="1" smtClean="0"/>
              <a:t>Bagaimana</a:t>
            </a:r>
            <a:r>
              <a:rPr lang="en-US" sz="2500" dirty="0" smtClean="0"/>
              <a:t> </a:t>
            </a:r>
            <a:r>
              <a:rPr lang="en-US" sz="2500" dirty="0" err="1" smtClean="0"/>
              <a:t>memilih</a:t>
            </a:r>
            <a:r>
              <a:rPr lang="en-US" sz="2500" dirty="0" smtClean="0"/>
              <a:t> </a:t>
            </a:r>
            <a:r>
              <a:rPr lang="en-US" sz="2500" dirty="0" err="1" smtClean="0"/>
              <a:t>memilih</a:t>
            </a:r>
            <a:r>
              <a:rPr lang="en-US" sz="2500" dirty="0" smtClean="0"/>
              <a:t> </a:t>
            </a:r>
            <a:r>
              <a:rPr lang="en-US" sz="2500" dirty="0" err="1" smtClean="0"/>
              <a:t>objek-objek</a:t>
            </a:r>
            <a:r>
              <a:rPr lang="en-US" sz="2500" dirty="0" smtClean="0"/>
              <a:t> yang </a:t>
            </a:r>
            <a:r>
              <a:rPr lang="en-US" sz="2500" dirty="0" err="1" smtClean="0"/>
              <a:t>dimasukkan</a:t>
            </a:r>
            <a:r>
              <a:rPr lang="en-US" sz="2500" dirty="0" smtClean="0"/>
              <a:t> </a:t>
            </a:r>
            <a:r>
              <a:rPr lang="en-US" sz="2500" dirty="0" err="1" smtClean="0"/>
              <a:t>ke</a:t>
            </a:r>
            <a:r>
              <a:rPr lang="en-US" sz="2500" dirty="0" smtClean="0"/>
              <a:t> </a:t>
            </a:r>
            <a:r>
              <a:rPr lang="en-US" sz="2500" dirty="0" err="1" smtClean="0"/>
              <a:t>dalam</a:t>
            </a:r>
            <a:r>
              <a:rPr lang="en-US" sz="2500" dirty="0" smtClean="0"/>
              <a:t> knapsack </a:t>
            </a:r>
            <a:r>
              <a:rPr lang="en-US" sz="2500" dirty="0" err="1" smtClean="0"/>
              <a:t>sedemikian</a:t>
            </a:r>
            <a:r>
              <a:rPr lang="en-US" sz="2500" dirty="0" smtClean="0"/>
              <a:t> </a:t>
            </a:r>
            <a:r>
              <a:rPr lang="en-US" sz="2500" dirty="0" err="1" smtClean="0"/>
              <a:t>sehingga</a:t>
            </a:r>
            <a:r>
              <a:rPr lang="en-US" sz="2500" dirty="0" smtClean="0"/>
              <a:t> </a:t>
            </a:r>
            <a:r>
              <a:rPr lang="en-US" sz="2500" dirty="0" err="1" smtClean="0"/>
              <a:t>memaksimumkan</a:t>
            </a:r>
            <a:r>
              <a:rPr lang="en-US" sz="2500" dirty="0" smtClean="0"/>
              <a:t> </a:t>
            </a:r>
            <a:r>
              <a:rPr lang="en-US" sz="2500" dirty="0" err="1" smtClean="0"/>
              <a:t>keuntungan</a:t>
            </a:r>
            <a:r>
              <a:rPr lang="en-US" sz="2500" dirty="0" smtClean="0"/>
              <a:t>. Total </a:t>
            </a:r>
            <a:r>
              <a:rPr lang="en-US" sz="2500" dirty="0" err="1" smtClean="0"/>
              <a:t>bobot</a:t>
            </a:r>
            <a:r>
              <a:rPr lang="en-US" sz="2500" dirty="0" smtClean="0"/>
              <a:t> </a:t>
            </a:r>
            <a:r>
              <a:rPr lang="en-US" sz="2500" dirty="0" err="1" smtClean="0"/>
              <a:t>objek</a:t>
            </a:r>
            <a:r>
              <a:rPr lang="en-US" sz="2500" dirty="0" smtClean="0"/>
              <a:t> yang </a:t>
            </a:r>
            <a:r>
              <a:rPr lang="en-US" sz="2500" dirty="0" err="1" smtClean="0"/>
              <a:t>dimasukkan</a:t>
            </a:r>
            <a:r>
              <a:rPr lang="en-US" sz="2500" dirty="0" smtClean="0"/>
              <a:t> </a:t>
            </a:r>
            <a:r>
              <a:rPr lang="en-US" sz="2500" dirty="0" err="1" smtClean="0"/>
              <a:t>ke</a:t>
            </a:r>
            <a:r>
              <a:rPr lang="en-US" sz="2500" dirty="0" smtClean="0"/>
              <a:t> </a:t>
            </a:r>
            <a:r>
              <a:rPr lang="en-US" sz="2500" dirty="0" err="1" smtClean="0"/>
              <a:t>dalam</a:t>
            </a:r>
            <a:r>
              <a:rPr lang="en-US" sz="2500" dirty="0" smtClean="0"/>
              <a:t> knapsack </a:t>
            </a:r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boleh</a:t>
            </a:r>
            <a:r>
              <a:rPr lang="en-US" sz="2500" dirty="0" smtClean="0"/>
              <a:t> </a:t>
            </a:r>
            <a:r>
              <a:rPr lang="en-US" sz="2500" dirty="0" err="1" smtClean="0"/>
              <a:t>melebihi</a:t>
            </a:r>
            <a:r>
              <a:rPr lang="en-US" sz="2500" dirty="0" smtClean="0"/>
              <a:t> </a:t>
            </a:r>
            <a:r>
              <a:rPr lang="en-US" sz="2500" dirty="0" err="1" smtClean="0"/>
              <a:t>kapasitas</a:t>
            </a:r>
            <a:r>
              <a:rPr lang="en-US" sz="2500" dirty="0" smtClean="0"/>
              <a:t> knapsack</a:t>
            </a:r>
          </a:p>
          <a:p>
            <a:pPr>
              <a:lnSpc>
                <a:spcPct val="80000"/>
              </a:lnSpc>
            </a:pPr>
            <a:endParaRPr lang="en-US" sz="2500" dirty="0" smtClean="0"/>
          </a:p>
          <a:p>
            <a:pPr>
              <a:lnSpc>
                <a:spcPct val="80000"/>
              </a:lnSpc>
            </a:pPr>
            <a:r>
              <a:rPr lang="en-US" sz="2500" dirty="0" err="1" smtClean="0"/>
              <a:t>Persoalan</a:t>
            </a:r>
            <a:r>
              <a:rPr lang="en-US" sz="2500" dirty="0" smtClean="0"/>
              <a:t> 0/1 Knapsack </a:t>
            </a:r>
            <a:r>
              <a:rPr lang="en-US" sz="2500" dirty="0" err="1" smtClean="0"/>
              <a:t>dapat</a:t>
            </a:r>
            <a:r>
              <a:rPr lang="en-US" sz="2500" dirty="0" smtClean="0"/>
              <a:t> </a:t>
            </a:r>
            <a:r>
              <a:rPr lang="en-US" sz="2500" dirty="0" err="1" smtClean="0"/>
              <a:t>kita</a:t>
            </a:r>
            <a:r>
              <a:rPr lang="en-US" sz="2500" dirty="0" smtClean="0"/>
              <a:t> </a:t>
            </a:r>
            <a:r>
              <a:rPr lang="en-US" sz="2500" dirty="0" err="1" smtClean="0"/>
              <a:t>pandang</a:t>
            </a:r>
            <a:r>
              <a:rPr lang="en-US" sz="2500" dirty="0" smtClean="0"/>
              <a:t> </a:t>
            </a:r>
            <a:r>
              <a:rPr lang="en-US" sz="2500" dirty="0" err="1" smtClean="0"/>
              <a:t>sebagai</a:t>
            </a:r>
            <a:r>
              <a:rPr lang="en-US" sz="2500" dirty="0" smtClean="0"/>
              <a:t> </a:t>
            </a:r>
            <a:r>
              <a:rPr lang="en-US" sz="2500" dirty="0" err="1" smtClean="0"/>
              <a:t>mencari</a:t>
            </a:r>
            <a:r>
              <a:rPr lang="en-US" sz="2500" dirty="0" smtClean="0"/>
              <a:t> </a:t>
            </a:r>
            <a:r>
              <a:rPr lang="en-US" sz="2500" dirty="0" err="1" smtClean="0"/>
              <a:t>himpunan</a:t>
            </a:r>
            <a:r>
              <a:rPr lang="en-US" sz="2500" dirty="0" smtClean="0"/>
              <a:t> </a:t>
            </a:r>
            <a:r>
              <a:rPr lang="en-US" sz="2500" dirty="0" err="1" smtClean="0"/>
              <a:t>bagian</a:t>
            </a:r>
            <a:r>
              <a:rPr lang="en-US" sz="2500" dirty="0" smtClean="0"/>
              <a:t> (subset) </a:t>
            </a:r>
            <a:r>
              <a:rPr lang="en-US" sz="2500" dirty="0" err="1" smtClean="0"/>
              <a:t>dari</a:t>
            </a:r>
            <a:r>
              <a:rPr lang="en-US" sz="2500" dirty="0" smtClean="0"/>
              <a:t> </a:t>
            </a:r>
            <a:r>
              <a:rPr lang="en-US" sz="2500" dirty="0" err="1" smtClean="0"/>
              <a:t>keseluruhan</a:t>
            </a:r>
            <a:r>
              <a:rPr lang="en-US" sz="2500" dirty="0" smtClean="0"/>
              <a:t> </a:t>
            </a:r>
            <a:r>
              <a:rPr lang="en-US" sz="2500" dirty="0" err="1" smtClean="0"/>
              <a:t>objek</a:t>
            </a:r>
            <a:r>
              <a:rPr lang="en-US" sz="2500" dirty="0" smtClean="0"/>
              <a:t> yang </a:t>
            </a:r>
            <a:r>
              <a:rPr lang="en-US" sz="2500" dirty="0" err="1" smtClean="0"/>
              <a:t>muat</a:t>
            </a:r>
            <a:r>
              <a:rPr lang="en-US" sz="2500" dirty="0" smtClean="0"/>
              <a:t> </a:t>
            </a:r>
            <a:r>
              <a:rPr lang="en-US" sz="2500" dirty="0" err="1" smtClean="0"/>
              <a:t>ke</a:t>
            </a:r>
            <a:r>
              <a:rPr lang="en-US" sz="2500" dirty="0" smtClean="0"/>
              <a:t> </a:t>
            </a:r>
            <a:r>
              <a:rPr lang="en-US" sz="2500" dirty="0" err="1" smtClean="0"/>
              <a:t>dalam</a:t>
            </a:r>
            <a:r>
              <a:rPr lang="en-US" sz="2500" dirty="0" smtClean="0"/>
              <a:t> knapsack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memberikan</a:t>
            </a:r>
            <a:r>
              <a:rPr lang="en-US" sz="2500" dirty="0" smtClean="0"/>
              <a:t> total </a:t>
            </a:r>
            <a:r>
              <a:rPr lang="en-US" sz="2500" dirty="0" err="1" smtClean="0"/>
              <a:t>keuntungan</a:t>
            </a:r>
            <a:r>
              <a:rPr lang="en-US" sz="2500" dirty="0" smtClean="0"/>
              <a:t> </a:t>
            </a:r>
            <a:r>
              <a:rPr lang="en-US" sz="2500" dirty="0" err="1" smtClean="0"/>
              <a:t>terbesar</a:t>
            </a:r>
            <a:endParaRPr lang="en-US" sz="2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	X = {x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 ...,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}</a:t>
            </a:r>
          </a:p>
          <a:p>
            <a:pPr>
              <a:buNone/>
            </a:pPr>
            <a:r>
              <a:rPr lang="en-US" dirty="0" smtClean="0"/>
              <a:t>	x</a:t>
            </a:r>
            <a:r>
              <a:rPr lang="en-US" baseline="-25000" dirty="0" smtClean="0"/>
              <a:t>i</a:t>
            </a:r>
            <a:r>
              <a:rPr lang="en-US" dirty="0" smtClean="0"/>
              <a:t> = 1,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ke-i</a:t>
            </a:r>
            <a:r>
              <a:rPr lang="en-US" dirty="0" smtClean="0"/>
              <a:t> </a:t>
            </a:r>
            <a:r>
              <a:rPr lang="en-US" dirty="0" err="1" smtClean="0"/>
              <a:t>dipilih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x</a:t>
            </a:r>
            <a:r>
              <a:rPr lang="en-US" baseline="-25000" dirty="0" smtClean="0"/>
              <a:t>i</a:t>
            </a:r>
            <a:r>
              <a:rPr lang="en-US" dirty="0" smtClean="0"/>
              <a:t> = 0,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ke-i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dipilih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Formulasi secara matematis:</a:t>
            </a:r>
          </a:p>
        </p:txBody>
      </p:sp>
      <p:pic>
        <p:nvPicPr>
          <p:cNvPr id="6554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1400" y="2159000"/>
            <a:ext cx="68072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Algoritma </a:t>
            </a:r>
            <a:r>
              <a:rPr lang="en-US" i="1" smtClean="0"/>
              <a:t>exhaustive search</a:t>
            </a:r>
            <a:endParaRPr lang="en-US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err="1" smtClean="0"/>
              <a:t>Enumerasikan</a:t>
            </a:r>
            <a:r>
              <a:rPr lang="en-US" dirty="0" smtClean="0"/>
              <a:t> (list)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n </a:t>
            </a:r>
            <a:r>
              <a:rPr lang="en-US" dirty="0" err="1" smtClean="0"/>
              <a:t>objek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Hitung</a:t>
            </a:r>
            <a:r>
              <a:rPr lang="en-US" dirty="0" smtClean="0"/>
              <a:t> (</a:t>
            </a:r>
            <a:r>
              <a:rPr lang="en-US" dirty="0" err="1" smtClean="0"/>
              <a:t>evaluasi</a:t>
            </a:r>
            <a:r>
              <a:rPr lang="en-US" dirty="0" smtClean="0"/>
              <a:t>) total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1.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memberikan</a:t>
            </a:r>
            <a:r>
              <a:rPr lang="en-US" dirty="0" smtClean="0"/>
              <a:t> total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terbesar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Contoh: </a:t>
            </a:r>
          </a:p>
          <a:p>
            <a:pPr lvl="1"/>
            <a:r>
              <a:rPr lang="en-US" dirty="0" smtClean="0"/>
              <a:t>n = 4. </a:t>
            </a:r>
          </a:p>
          <a:p>
            <a:pPr lvl="1"/>
            <a:r>
              <a:rPr lang="en-US" dirty="0" smtClean="0"/>
              <a:t>w1=2; p1=20 </a:t>
            </a:r>
          </a:p>
          <a:p>
            <a:pPr lvl="1"/>
            <a:r>
              <a:rPr lang="en-US" dirty="0" smtClean="0"/>
              <a:t>w2=5; p2=30 </a:t>
            </a:r>
          </a:p>
          <a:p>
            <a:pPr lvl="1"/>
            <a:r>
              <a:rPr lang="en-US" dirty="0" smtClean="0"/>
              <a:t>w3=10; p3=50 </a:t>
            </a:r>
          </a:p>
          <a:p>
            <a:pPr lvl="1"/>
            <a:r>
              <a:rPr lang="en-US" dirty="0" smtClean="0"/>
              <a:t>w4=5; p4=10 </a:t>
            </a:r>
          </a:p>
          <a:p>
            <a:endParaRPr lang="en-US" dirty="0" smtClean="0"/>
          </a:p>
          <a:p>
            <a:r>
              <a:rPr lang="en-US" dirty="0" err="1" smtClean="0"/>
              <a:t>Kapasitas</a:t>
            </a:r>
            <a:r>
              <a:rPr lang="en-US" dirty="0" smtClean="0"/>
              <a:t> knapsack K = 16</a:t>
            </a:r>
          </a:p>
          <a:p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0/1 Knapsack </a:t>
            </a:r>
            <a:r>
              <a:rPr lang="en-US" dirty="0" err="1" smtClean="0"/>
              <a:t>secara</a:t>
            </a:r>
            <a:r>
              <a:rPr lang="en-US" dirty="0" smtClean="0"/>
              <a:t> exhaustive search </a:t>
            </a:r>
            <a:r>
              <a:rPr lang="en-US" dirty="0" err="1" smtClean="0"/>
              <a:t>dirangkum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3276600" cy="5486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dirty="0" err="1" smtClean="0"/>
              <a:t>Himpunan</a:t>
            </a:r>
            <a:r>
              <a:rPr lang="en-US" sz="2200" dirty="0" smtClean="0"/>
              <a:t> </a:t>
            </a:r>
            <a:r>
              <a:rPr lang="en-US" sz="2200" dirty="0" err="1" smtClean="0"/>
              <a:t>bagian</a:t>
            </a:r>
            <a:r>
              <a:rPr lang="en-US" sz="2200" dirty="0" smtClean="0"/>
              <a:t> </a:t>
            </a:r>
            <a:r>
              <a:rPr lang="en-US" sz="2200" dirty="0" err="1" smtClean="0"/>
              <a:t>objek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memberikan</a:t>
            </a:r>
            <a:r>
              <a:rPr lang="en-US" sz="2200" dirty="0" smtClean="0"/>
              <a:t> </a:t>
            </a:r>
            <a:r>
              <a:rPr lang="en-US" sz="2200" dirty="0" err="1" smtClean="0"/>
              <a:t>keuntungan</a:t>
            </a:r>
            <a:r>
              <a:rPr lang="en-US" sz="2200" dirty="0" smtClean="0"/>
              <a:t> </a:t>
            </a:r>
            <a:r>
              <a:rPr lang="en-US" sz="2200" dirty="0" err="1" smtClean="0"/>
              <a:t>maksimum</a:t>
            </a:r>
            <a:r>
              <a:rPr lang="en-US" sz="2200" dirty="0" smtClean="0"/>
              <a:t> adalah </a:t>
            </a:r>
          </a:p>
          <a:p>
            <a:pPr>
              <a:lnSpc>
                <a:spcPct val="80000"/>
              </a:lnSpc>
              <a:buNone/>
            </a:pPr>
            <a:r>
              <a:rPr lang="en-US" sz="2200" dirty="0" smtClean="0"/>
              <a:t>	{2, 3}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total </a:t>
            </a:r>
            <a:r>
              <a:rPr lang="en-US" sz="2200" dirty="0" err="1" smtClean="0"/>
              <a:t>keuntungan</a:t>
            </a:r>
            <a:r>
              <a:rPr lang="en-US" sz="2200" dirty="0" smtClean="0"/>
              <a:t> adalah 80 </a:t>
            </a:r>
          </a:p>
          <a:p>
            <a:pPr>
              <a:lnSpc>
                <a:spcPct val="80000"/>
              </a:lnSpc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err="1" smtClean="0"/>
              <a:t>Solusi:</a:t>
            </a:r>
            <a:r>
              <a:rPr lang="en-US" sz="2200" i="1" dirty="0" err="1" smtClean="0"/>
              <a:t>X</a:t>
            </a:r>
            <a:r>
              <a:rPr lang="en-US" sz="2200" i="1" dirty="0" smtClean="0"/>
              <a:t>={0,1,1,0}</a:t>
            </a:r>
            <a:endParaRPr lang="en-US" sz="2200" dirty="0" smtClean="0"/>
          </a:p>
        </p:txBody>
      </p:sp>
      <p:pic>
        <p:nvPicPr>
          <p:cNvPr id="6861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371600"/>
            <a:ext cx="553720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black">
          <a:xfrm>
            <a:off x="814414" y="4876800"/>
            <a:ext cx="754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Algoritma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Brute Force 2</a:t>
            </a:r>
            <a:endParaRPr kumimoji="0" lang="th-TH" sz="4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714612" y="1857364"/>
          <a:ext cx="3286125" cy="2914650"/>
        </p:xfrm>
        <a:graphic>
          <a:graphicData uri="http://schemas.openxmlformats.org/presentationml/2006/ole">
            <p:oleObj spid="_x0000_s1026" name="Clip" r:id="rId3" imgW="3285720" imgH="2914200" progId="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n </a:t>
            </a:r>
            <a:r>
              <a:rPr lang="en-US" dirty="0" err="1" smtClean="0"/>
              <a:t>elemen</a:t>
            </a:r>
            <a:r>
              <a:rPr lang="en-US" dirty="0" smtClean="0"/>
              <a:t>? </a:t>
            </a:r>
            <a:r>
              <a:rPr lang="en-US" dirty="0" err="1" smtClean="0"/>
              <a:t>Jawabnya</a:t>
            </a:r>
            <a:r>
              <a:rPr lang="en-US" dirty="0" smtClean="0"/>
              <a:t> adalah 2</a:t>
            </a:r>
            <a:r>
              <a:rPr lang="en-US" baseline="30000" dirty="0" smtClean="0"/>
              <a:t>n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exhaustive search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0/1 Knapsack = O(2</a:t>
            </a:r>
            <a:r>
              <a:rPr lang="en-US" baseline="30000" dirty="0" smtClean="0"/>
              <a:t>n</a:t>
            </a:r>
            <a:r>
              <a:rPr lang="en-US" dirty="0" smtClean="0"/>
              <a:t>).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TSP </a:t>
            </a:r>
            <a:r>
              <a:rPr lang="en-US" dirty="0" err="1" smtClean="0"/>
              <a:t>dan</a:t>
            </a:r>
            <a:r>
              <a:rPr lang="en-US" dirty="0" smtClean="0"/>
              <a:t> 0/1 Knapsack, adalah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eksponensial</a:t>
            </a:r>
            <a:r>
              <a:rPr lang="en-US" dirty="0" smtClean="0"/>
              <a:t>. </a:t>
            </a:r>
            <a:r>
              <a:rPr lang="en-US" dirty="0" err="1" smtClean="0"/>
              <a:t>Keduanya</a:t>
            </a:r>
            <a:r>
              <a:rPr lang="en-US" dirty="0" smtClean="0"/>
              <a:t> </a:t>
            </a:r>
            <a:r>
              <a:rPr lang="en-US" dirty="0" err="1" smtClean="0"/>
              <a:t>digolongkan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id-ID" dirty="0" smtClean="0"/>
              <a:t> </a:t>
            </a:r>
            <a:r>
              <a:rPr lang="id-ID" b="1" i="1" dirty="0" smtClean="0"/>
              <a:t>NP-hard </a:t>
            </a:r>
            <a:r>
              <a:rPr lang="id-ID" b="1" i="1" dirty="0" smtClean="0"/>
              <a:t>problems.</a:t>
            </a:r>
            <a:r>
              <a:rPr lang="en-US" dirty="0" smtClean="0"/>
              <a:t> </a:t>
            </a:r>
            <a:endParaRPr lang="id-ID" dirty="0" smtClean="0"/>
          </a:p>
          <a:p>
            <a:pPr>
              <a:lnSpc>
                <a:spcPct val="90000"/>
              </a:lnSpc>
            </a:pPr>
            <a:r>
              <a:rPr lang="id-ID" dirty="0" smtClean="0"/>
              <a:t>P</a:t>
            </a:r>
            <a:r>
              <a:rPr lang="en-US" dirty="0" err="1" smtClean="0"/>
              <a:t>ersoalan</a:t>
            </a:r>
            <a:r>
              <a:rPr lang="id-ID" dirty="0" smtClean="0"/>
              <a:t> </a:t>
            </a:r>
            <a:r>
              <a:rPr lang="en-US" dirty="0" smtClean="0"/>
              <a:t>NP </a:t>
            </a:r>
            <a:r>
              <a:rPr lang="en-US" dirty="0" smtClean="0"/>
              <a:t>(Non-deterministic Polynomial),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polinomial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memecahkannya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Latihan</a:t>
            </a:r>
            <a:r>
              <a:rPr lang="en-US" sz="3200" dirty="0" smtClean="0"/>
              <a:t> (</a:t>
            </a:r>
            <a:r>
              <a:rPr lang="en-US" sz="3200" i="1" dirty="0" smtClean="0"/>
              <a:t>exhaustive search)</a:t>
            </a:r>
            <a:endParaRPr 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3581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400" dirty="0" smtClean="0"/>
              <a:t>	(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</a:t>
            </a:r>
            <a:r>
              <a:rPr lang="en-US" sz="2400" dirty="0" err="1" smtClean="0"/>
              <a:t>Penugasan</a:t>
            </a:r>
            <a:r>
              <a:rPr lang="en-US" sz="2400" dirty="0" smtClean="0"/>
              <a:t>) </a:t>
            </a:r>
            <a:r>
              <a:rPr lang="en-US" sz="2400" dirty="0" err="1" smtClean="0"/>
              <a:t>Misalkan</a:t>
            </a: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n </a:t>
            </a:r>
            <a:r>
              <a:rPr lang="en-US" sz="2400" dirty="0" err="1" smtClean="0"/>
              <a:t>orang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n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pekerjaan</a:t>
            </a:r>
            <a:r>
              <a:rPr lang="en-US" sz="2400" dirty="0" smtClean="0"/>
              <a:t> (job).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orang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-assign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pekerjaan</a:t>
            </a:r>
            <a:r>
              <a:rPr lang="en-US" sz="2400" dirty="0" smtClean="0"/>
              <a:t>. </a:t>
            </a:r>
            <a:r>
              <a:rPr lang="en-US" sz="2400" dirty="0" err="1" smtClean="0"/>
              <a:t>Penugasan</a:t>
            </a:r>
            <a:r>
              <a:rPr lang="en-US" sz="2400" dirty="0" smtClean="0"/>
              <a:t> </a:t>
            </a:r>
            <a:r>
              <a:rPr lang="en-US" sz="2400" dirty="0" err="1" smtClean="0"/>
              <a:t>orang</a:t>
            </a:r>
            <a:r>
              <a:rPr lang="en-US" sz="2400" dirty="0" smtClean="0"/>
              <a:t> </a:t>
            </a:r>
            <a:r>
              <a:rPr lang="en-US" sz="2400" dirty="0" err="1" smtClean="0"/>
              <a:t>ke-i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pekerjaan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-j </a:t>
            </a:r>
            <a:r>
              <a:rPr lang="en-US" sz="2400" dirty="0" err="1" smtClean="0"/>
              <a:t>membutuhkan</a:t>
            </a:r>
            <a:r>
              <a:rPr lang="en-US" sz="2400" dirty="0" smtClean="0"/>
              <a:t>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c(</a:t>
            </a:r>
            <a:r>
              <a:rPr lang="en-US" sz="2400" dirty="0" err="1" smtClean="0"/>
              <a:t>i</a:t>
            </a:r>
            <a:r>
              <a:rPr lang="en-US" sz="2400" dirty="0" smtClean="0"/>
              <a:t>, j).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penugasan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total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penugasan</a:t>
            </a:r>
            <a:r>
              <a:rPr lang="en-US" sz="2400" dirty="0" smtClean="0"/>
              <a:t> adalah </a:t>
            </a:r>
            <a:r>
              <a:rPr lang="en-US" sz="2400" dirty="0" err="1" smtClean="0"/>
              <a:t>seminimal</a:t>
            </a:r>
            <a:r>
              <a:rPr lang="en-US" sz="2400" dirty="0" smtClean="0"/>
              <a:t> </a:t>
            </a:r>
            <a:r>
              <a:rPr lang="en-US" sz="2400" dirty="0" err="1" smtClean="0"/>
              <a:t>mungkin</a:t>
            </a:r>
            <a:r>
              <a:rPr lang="en-US" sz="2400" dirty="0" smtClean="0"/>
              <a:t>? </a:t>
            </a:r>
            <a:r>
              <a:rPr lang="en-US" sz="2400" dirty="0" err="1" smtClean="0"/>
              <a:t>Misalkan</a:t>
            </a:r>
            <a:r>
              <a:rPr lang="en-US" sz="2400" dirty="0" smtClean="0"/>
              <a:t> </a:t>
            </a:r>
            <a:r>
              <a:rPr lang="en-US" sz="2400" dirty="0" err="1" smtClean="0"/>
              <a:t>instansiasi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dinyatakan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matriks</a:t>
            </a:r>
            <a:r>
              <a:rPr lang="en-US" sz="2400" dirty="0" smtClean="0"/>
              <a:t> C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endParaRPr lang="en-US" sz="2400" dirty="0" smtClean="0"/>
          </a:p>
        </p:txBody>
      </p:sp>
      <p:pic>
        <p:nvPicPr>
          <p:cNvPr id="7066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5700" y="4267200"/>
            <a:ext cx="42926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(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partisi</a:t>
            </a:r>
            <a:r>
              <a:rPr lang="en-US" dirty="0" smtClean="0"/>
              <a:t>). </a:t>
            </a:r>
            <a:r>
              <a:rPr lang="en-US" dirty="0" err="1" smtClean="0"/>
              <a:t>Diberikan</a:t>
            </a:r>
            <a:r>
              <a:rPr lang="en-US" dirty="0" smtClean="0"/>
              <a:t> n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bulat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. </a:t>
            </a:r>
            <a:r>
              <a:rPr lang="en-US" dirty="0" err="1" smtClean="0"/>
              <a:t>Bagilah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disjoint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(</a:t>
            </a:r>
            <a:r>
              <a:rPr lang="en-US" dirty="0" err="1" smtClean="0"/>
              <a:t>catatan</a:t>
            </a:r>
            <a:r>
              <a:rPr lang="en-US" dirty="0" smtClean="0"/>
              <a:t>: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).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Contoh: n = 6, </a:t>
            </a:r>
            <a:r>
              <a:rPr lang="en-US" dirty="0" err="1" smtClean="0"/>
              <a:t>yaitu</a:t>
            </a:r>
            <a:r>
              <a:rPr lang="en-US" dirty="0" smtClean="0"/>
              <a:t> 3, 8, 4, 6, 1, 2,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{3, 8, 1} </a:t>
            </a:r>
            <a:r>
              <a:rPr lang="en-US" dirty="0" err="1" smtClean="0"/>
              <a:t>dan</a:t>
            </a:r>
            <a:r>
              <a:rPr lang="en-US" dirty="0" smtClean="0"/>
              <a:t> {4, 6, 2} yang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jumlahnya</a:t>
            </a:r>
            <a:r>
              <a:rPr lang="en-US" dirty="0" smtClean="0"/>
              <a:t> 12.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err="1" smtClean="0"/>
              <a:t>Rancang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exhaustive search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 </a:t>
            </a:r>
            <a:r>
              <a:rPr lang="en-US" dirty="0" err="1" smtClean="0"/>
              <a:t>Cobalah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dibangkitkan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590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(</a:t>
            </a:r>
            <a:r>
              <a:rPr lang="en-US" dirty="0" err="1" smtClean="0"/>
              <a:t>Bujursangkar</a:t>
            </a:r>
            <a:r>
              <a:rPr lang="en-US" dirty="0" smtClean="0"/>
              <a:t> </a:t>
            </a:r>
            <a:r>
              <a:rPr lang="en-US" dirty="0" err="1" smtClean="0"/>
              <a:t>ajaib</a:t>
            </a:r>
            <a:r>
              <a:rPr lang="en-US" dirty="0" smtClean="0"/>
              <a:t>). </a:t>
            </a:r>
            <a:r>
              <a:rPr lang="en-US" dirty="0" err="1" smtClean="0"/>
              <a:t>Bujursangkar</a:t>
            </a:r>
            <a:r>
              <a:rPr lang="en-US" dirty="0" smtClean="0"/>
              <a:t> </a:t>
            </a:r>
            <a:r>
              <a:rPr lang="en-US" dirty="0" err="1" smtClean="0"/>
              <a:t>ajaib</a:t>
            </a:r>
            <a:r>
              <a:rPr lang="en-US" dirty="0" smtClean="0"/>
              <a:t> (magic square) adalah </a:t>
            </a:r>
            <a:r>
              <a:rPr lang="en-US" dirty="0" err="1" smtClean="0"/>
              <a:t>pengaturan</a:t>
            </a:r>
            <a:r>
              <a:rPr lang="en-US" dirty="0" smtClean="0"/>
              <a:t> n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1 </a:t>
            </a:r>
            <a:r>
              <a:rPr lang="en-US" dirty="0" err="1" smtClean="0"/>
              <a:t>hingga</a:t>
            </a:r>
            <a:r>
              <a:rPr lang="en-US" dirty="0" smtClean="0"/>
              <a:t> n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bujursangkar</a:t>
            </a:r>
            <a:r>
              <a:rPr lang="en-US" dirty="0" smtClean="0"/>
              <a:t> yang </a:t>
            </a:r>
            <a:r>
              <a:rPr lang="en-US" dirty="0" err="1" smtClean="0"/>
              <a:t>berukuran</a:t>
            </a:r>
            <a:r>
              <a:rPr lang="en-US" dirty="0" smtClean="0"/>
              <a:t> n x n </a:t>
            </a:r>
            <a:r>
              <a:rPr lang="en-US" dirty="0" err="1" smtClean="0"/>
              <a:t>sedemikian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kolom,baris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diagonal </a:t>
            </a:r>
            <a:r>
              <a:rPr lang="en-US" dirty="0" err="1" smtClean="0"/>
              <a:t>sama</a:t>
            </a:r>
            <a:r>
              <a:rPr lang="en-US" dirty="0" smtClean="0"/>
              <a:t>. 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err="1" smtClean="0"/>
              <a:t>Rancanglah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exhaustive search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membangkitkan</a:t>
            </a:r>
            <a:r>
              <a:rPr lang="en-US" dirty="0" smtClean="0"/>
              <a:t> </a:t>
            </a:r>
            <a:r>
              <a:rPr lang="en-US" dirty="0" err="1" smtClean="0"/>
              <a:t>bujursangkar</a:t>
            </a:r>
            <a:r>
              <a:rPr lang="en-US" dirty="0" smtClean="0"/>
              <a:t> </a:t>
            </a:r>
            <a:r>
              <a:rPr lang="en-US" dirty="0" err="1" smtClean="0"/>
              <a:t>ajaib</a:t>
            </a:r>
            <a:r>
              <a:rPr lang="en-US" dirty="0" smtClean="0"/>
              <a:t> </a:t>
            </a:r>
            <a:r>
              <a:rPr lang="en-US" dirty="0" err="1" smtClean="0"/>
              <a:t>orde</a:t>
            </a:r>
            <a:r>
              <a:rPr lang="en-US" dirty="0" smtClean="0"/>
              <a:t> n.</a:t>
            </a:r>
          </a:p>
        </p:txBody>
      </p:sp>
      <p:pic>
        <p:nvPicPr>
          <p:cNvPr id="7270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2150" y="4114800"/>
            <a:ext cx="26797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Exhaustive Search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Kriptografi</a:t>
            </a:r>
            <a:endParaRPr lang="en-US" sz="3200" dirty="0" smtClean="0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kriptografi</a:t>
            </a:r>
            <a:r>
              <a:rPr lang="en-US" dirty="0" smtClean="0"/>
              <a:t>, exhaustive search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penyerang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</a:t>
            </a:r>
            <a:r>
              <a:rPr lang="en-US" dirty="0" err="1" smtClean="0"/>
              <a:t>enkripsi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mencoba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Serangan</a:t>
            </a:r>
            <a:r>
              <a:rPr lang="en-US" dirty="0" smtClean="0"/>
              <a:t> </a:t>
            </a:r>
            <a:r>
              <a:rPr lang="en-US" dirty="0" err="1" smtClean="0"/>
              <a:t>semacam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exhaustive key search attack </a:t>
            </a:r>
            <a:r>
              <a:rPr lang="en-US" dirty="0" err="1" smtClean="0"/>
              <a:t>atau</a:t>
            </a:r>
            <a:r>
              <a:rPr lang="en-US" dirty="0" smtClean="0"/>
              <a:t> brute force attack.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Contoh: </a:t>
            </a:r>
            <a:r>
              <a:rPr lang="en-US" sz="2400" dirty="0" err="1" smtClean="0"/>
              <a:t>Panjang</a:t>
            </a:r>
            <a:r>
              <a:rPr lang="en-US" sz="2400" dirty="0" smtClean="0"/>
              <a:t> </a:t>
            </a:r>
            <a:r>
              <a:rPr lang="en-US" sz="2400" dirty="0" err="1" smtClean="0"/>
              <a:t>kunci</a:t>
            </a:r>
            <a:r>
              <a:rPr lang="en-US" sz="2400" dirty="0" smtClean="0"/>
              <a:t> </a:t>
            </a:r>
            <a:r>
              <a:rPr lang="en-US" sz="2400" dirty="0" err="1" smtClean="0"/>
              <a:t>enkripsi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 DES (Data Encryption Standard) = 64 </a:t>
            </a:r>
            <a:r>
              <a:rPr lang="en-US" sz="2400" dirty="0" err="1" smtClean="0"/>
              <a:t>bit.Dari</a:t>
            </a:r>
            <a:r>
              <a:rPr lang="en-US" sz="2400" dirty="0" smtClean="0"/>
              <a:t> 64 bit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, </a:t>
            </a:r>
            <a:r>
              <a:rPr lang="en-US" sz="2400" dirty="0" err="1" smtClean="0"/>
              <a:t>hanya</a:t>
            </a:r>
            <a:r>
              <a:rPr lang="en-US" sz="2400" dirty="0" smtClean="0"/>
              <a:t> 56 bit 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(8 bit </a:t>
            </a:r>
            <a:r>
              <a:rPr lang="en-US" sz="2400" dirty="0" err="1" smtClean="0"/>
              <a:t>paritas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dipakai</a:t>
            </a:r>
            <a:r>
              <a:rPr lang="en-US" sz="2400" dirty="0" smtClean="0"/>
              <a:t>).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kombinasi</a:t>
            </a:r>
            <a:r>
              <a:rPr lang="en-US" sz="2400" dirty="0" smtClean="0"/>
              <a:t> </a:t>
            </a:r>
            <a:r>
              <a:rPr lang="en-US" sz="2400" dirty="0" err="1" smtClean="0"/>
              <a:t>kunci</a:t>
            </a:r>
            <a:r>
              <a:rPr lang="en-US" sz="2400" dirty="0" smtClean="0"/>
              <a:t> yang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dievaluasi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pihak</a:t>
            </a:r>
            <a:r>
              <a:rPr lang="en-US" sz="2400" dirty="0" smtClean="0"/>
              <a:t> </a:t>
            </a:r>
            <a:r>
              <a:rPr lang="en-US" sz="2400" dirty="0" err="1" smtClean="0"/>
              <a:t>lawan</a:t>
            </a:r>
            <a:r>
              <a:rPr lang="en-US" sz="2400" dirty="0" smtClean="0"/>
              <a:t> adalah </a:t>
            </a:r>
            <a:r>
              <a:rPr lang="en-US" sz="2400" dirty="0" err="1" smtClean="0"/>
              <a:t>sebanyak</a:t>
            </a:r>
            <a:r>
              <a:rPr lang="en-US" sz="2400" dirty="0" smtClean="0"/>
              <a:t>(2)(2)(2)(2)(2) ... (2)(2) = 2</a:t>
            </a:r>
            <a:r>
              <a:rPr lang="en-US" sz="2400" baseline="30000" dirty="0" smtClean="0"/>
              <a:t>56</a:t>
            </a:r>
            <a:r>
              <a:rPr lang="en-US" sz="2400" dirty="0" smtClean="0"/>
              <a:t>= 7.205.759.403.7927.936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percobaan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kunci</a:t>
            </a:r>
            <a:r>
              <a:rPr lang="en-US" sz="2400" dirty="0" smtClean="0"/>
              <a:t> </a:t>
            </a:r>
            <a:r>
              <a:rPr lang="en-US" sz="2400" dirty="0" err="1" smtClean="0"/>
              <a:t>memerlukan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1 </a:t>
            </a:r>
            <a:r>
              <a:rPr lang="en-US" sz="2400" dirty="0" err="1" smtClean="0"/>
              <a:t>detik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kunci</a:t>
            </a:r>
            <a:r>
              <a:rPr lang="en-US" sz="2400" dirty="0" smtClean="0"/>
              <a:t> </a:t>
            </a:r>
            <a:r>
              <a:rPr lang="en-US" sz="2400" dirty="0" err="1" smtClean="0"/>
              <a:t>sebanyak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komputasi</a:t>
            </a:r>
            <a:r>
              <a:rPr lang="en-US" sz="2400" dirty="0" smtClean="0"/>
              <a:t> </a:t>
            </a:r>
            <a:r>
              <a:rPr lang="en-US" sz="2400" dirty="0" err="1" smtClean="0"/>
              <a:t>kurang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228.4931.317 </a:t>
            </a:r>
            <a:r>
              <a:rPr lang="en-US" sz="2400" dirty="0" err="1" smtClean="0"/>
              <a:t>tahun</a:t>
            </a:r>
            <a:r>
              <a:rPr lang="en-US" sz="2400" dirty="0" smtClean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exhaustive search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ringkas</a:t>
            </a:r>
            <a:r>
              <a:rPr lang="en-US" dirty="0" smtClean="0"/>
              <a:t> </a:t>
            </a:r>
            <a:r>
              <a:rPr lang="en-US" dirty="0" err="1" smtClean="0"/>
              <a:t>sebagaimana</a:t>
            </a:r>
            <a:r>
              <a:rPr lang="en-US" dirty="0" smtClean="0"/>
              <a:t> </a:t>
            </a: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brute force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Namun</a:t>
            </a:r>
            <a:r>
              <a:rPr lang="en-US" dirty="0" smtClean="0"/>
              <a:t>,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plusnya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keberhasilannya</a:t>
            </a:r>
            <a:r>
              <a:rPr lang="en-US" dirty="0" smtClean="0"/>
              <a:t> yang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(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cukup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err="1" smtClean="0"/>
              <a:t>Solusi</a:t>
            </a:r>
            <a:r>
              <a:rPr lang="en-US" dirty="0" smtClean="0"/>
              <a:t>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black">
          <a:xfrm>
            <a:off x="814414" y="4876800"/>
            <a:ext cx="754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Teknik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Heuristik</a:t>
            </a:r>
            <a:endParaRPr kumimoji="0" lang="th-TH" sz="4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714612" y="1857364"/>
          <a:ext cx="3286125" cy="2914650"/>
        </p:xfrm>
        <a:graphic>
          <a:graphicData uri="http://schemas.openxmlformats.org/presentationml/2006/ole">
            <p:oleObj spid="_x0000_s3074" name="Clip" r:id="rId3" imgW="3285720" imgH="2914200" progId="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err="1" smtClean="0"/>
              <a:t>Mempercepat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Exhaustive Search</a:t>
            </a:r>
          </a:p>
          <a:p>
            <a:pPr lvl="1">
              <a:lnSpc>
                <a:spcPct val="80000"/>
              </a:lnSpc>
            </a:pPr>
            <a:r>
              <a:rPr lang="en-US" dirty="0" err="1" smtClean="0"/>
              <a:t>Algoritma</a:t>
            </a:r>
            <a:r>
              <a:rPr lang="en-US" dirty="0" smtClean="0"/>
              <a:t> exhaustive search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diperbaiki</a:t>
            </a:r>
            <a:r>
              <a:rPr lang="en-US" dirty="0" smtClean="0"/>
              <a:t> </a:t>
            </a:r>
            <a:r>
              <a:rPr lang="en-US" dirty="0" err="1" smtClean="0"/>
              <a:t>kinerjanya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.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mempercepat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adalah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heuristik</a:t>
            </a:r>
            <a:r>
              <a:rPr lang="en-US" dirty="0" smtClean="0"/>
              <a:t> (heuristic).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b="1" dirty="0" err="1" smtClean="0"/>
              <a:t>Teknik</a:t>
            </a:r>
            <a:r>
              <a:rPr lang="en-US" b="1" dirty="0" smtClean="0"/>
              <a:t> </a:t>
            </a:r>
            <a:r>
              <a:rPr lang="en-US" b="1" dirty="0" err="1" smtClean="0"/>
              <a:t>heuristik</a:t>
            </a:r>
            <a:r>
              <a:rPr lang="en-US" b="1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mengeliminasi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mengeksplorasinya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.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heuristik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memutuskan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yang </a:t>
            </a:r>
            <a:r>
              <a:rPr lang="en-US" dirty="0" err="1" smtClean="0"/>
              <a:t>pertama</a:t>
            </a:r>
            <a:r>
              <a:rPr lang="en-US" dirty="0" smtClean="0"/>
              <a:t> kali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dievaluasi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 smtClean="0"/>
              <a:t>Heuristik</a:t>
            </a:r>
            <a:r>
              <a:rPr lang="en-US" dirty="0" smtClean="0"/>
              <a:t> adalah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(art and science of discovery).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heuristik</a:t>
            </a:r>
            <a:r>
              <a:rPr lang="en-US" dirty="0" smtClean="0"/>
              <a:t> </a:t>
            </a:r>
            <a:r>
              <a:rPr lang="en-US" dirty="0" err="1" smtClean="0"/>
              <a:t>diturunkan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Yunani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“eureka” yang </a:t>
            </a:r>
            <a:r>
              <a:rPr lang="en-US" dirty="0" err="1" smtClean="0"/>
              <a:t>berarti</a:t>
            </a:r>
            <a:r>
              <a:rPr lang="en-US" dirty="0" smtClean="0"/>
              <a:t> “</a:t>
            </a:r>
            <a:r>
              <a:rPr lang="en-US" dirty="0" err="1" smtClean="0"/>
              <a:t>menemukan</a:t>
            </a:r>
            <a:r>
              <a:rPr lang="en-US" dirty="0" smtClean="0"/>
              <a:t>” (to find </a:t>
            </a:r>
            <a:r>
              <a:rPr lang="en-US" dirty="0" err="1" smtClean="0"/>
              <a:t>atau</a:t>
            </a:r>
            <a:r>
              <a:rPr lang="en-US" dirty="0" smtClean="0"/>
              <a:t> to discover).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Matematikawan</a:t>
            </a:r>
            <a:r>
              <a:rPr lang="en-US" dirty="0" smtClean="0"/>
              <a:t> </a:t>
            </a:r>
            <a:r>
              <a:rPr lang="en-US" dirty="0" err="1" smtClean="0"/>
              <a:t>Yunani</a:t>
            </a:r>
            <a:r>
              <a:rPr lang="en-US" dirty="0" smtClean="0"/>
              <a:t> yang </a:t>
            </a:r>
            <a:r>
              <a:rPr lang="en-US" dirty="0" err="1" smtClean="0"/>
              <a:t>bernama</a:t>
            </a:r>
            <a:r>
              <a:rPr lang="en-US" dirty="0" smtClean="0"/>
              <a:t> Archimedes yang </a:t>
            </a:r>
            <a:r>
              <a:rPr lang="en-US" dirty="0" err="1" smtClean="0"/>
              <a:t>melontarkan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"</a:t>
            </a:r>
            <a:r>
              <a:rPr lang="en-US" dirty="0" err="1" smtClean="0"/>
              <a:t>heureka</a:t>
            </a:r>
            <a:r>
              <a:rPr lang="en-US" dirty="0" smtClean="0"/>
              <a:t>",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sinilah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“eureka” yang </a:t>
            </a:r>
            <a:r>
              <a:rPr lang="en-US" dirty="0" err="1" smtClean="0"/>
              <a:t>berarti</a:t>
            </a:r>
            <a:r>
              <a:rPr lang="en-US" dirty="0" smtClean="0"/>
              <a:t> “I have found it.”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Pencocokan</a:t>
            </a:r>
            <a:r>
              <a:rPr lang="en-US" sz="3200" dirty="0" smtClean="0"/>
              <a:t> String (String Matching) 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err="1" smtClean="0"/>
              <a:t>Persoalan</a:t>
            </a:r>
            <a:r>
              <a:rPr lang="en-US" dirty="0" smtClean="0"/>
              <a:t>: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teks</a:t>
            </a:r>
            <a:r>
              <a:rPr lang="en-US" dirty="0" smtClean="0"/>
              <a:t> (text), </a:t>
            </a:r>
            <a:r>
              <a:rPr lang="en-US" dirty="0" err="1" smtClean="0"/>
              <a:t>yaitu</a:t>
            </a:r>
            <a:r>
              <a:rPr lang="en-US" dirty="0" smtClean="0"/>
              <a:t> (long) string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n </a:t>
            </a:r>
            <a:r>
              <a:rPr lang="en-US" dirty="0" err="1" smtClean="0"/>
              <a:t>karakter</a:t>
            </a:r>
            <a:endParaRPr lang="en-US" dirty="0" smtClean="0"/>
          </a:p>
          <a:p>
            <a:r>
              <a:rPr lang="en-US" dirty="0" smtClean="0"/>
              <a:t>pattern, </a:t>
            </a:r>
            <a:r>
              <a:rPr lang="en-US" dirty="0" err="1" smtClean="0"/>
              <a:t>yaitu</a:t>
            </a:r>
            <a:r>
              <a:rPr lang="en-US" dirty="0" smtClean="0"/>
              <a:t> string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m </a:t>
            </a:r>
            <a:r>
              <a:rPr lang="en-US" dirty="0" err="1" smtClean="0"/>
              <a:t>karakter</a:t>
            </a:r>
            <a:r>
              <a:rPr lang="en-US" dirty="0" smtClean="0"/>
              <a:t> (</a:t>
            </a:r>
            <a:r>
              <a:rPr lang="en-US" dirty="0" err="1" smtClean="0"/>
              <a:t>asumsi</a:t>
            </a:r>
            <a:r>
              <a:rPr lang="en-US" dirty="0" smtClean="0"/>
              <a:t>: m &lt; n)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	</a:t>
            </a:r>
            <a:r>
              <a:rPr lang="en-US" dirty="0" err="1" smtClean="0"/>
              <a:t>Carilah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yang </a:t>
            </a:r>
            <a:r>
              <a:rPr lang="en-US" dirty="0" err="1" smtClean="0"/>
              <a:t>bersesuaian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pattern.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err="1" smtClean="0"/>
              <a:t>Heuristik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heuristik</a:t>
            </a:r>
            <a:r>
              <a:rPr lang="en-US" dirty="0" smtClean="0"/>
              <a:t>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panduan</a:t>
            </a:r>
            <a:r>
              <a:rPr lang="en-US" dirty="0" smtClean="0"/>
              <a:t> (guideline),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adalah </a:t>
            </a:r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penyelesaian</a:t>
            </a:r>
            <a:r>
              <a:rPr lang="en-US" dirty="0" smtClean="0"/>
              <a:t>.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err="1" smtClean="0"/>
              <a:t>Heuristik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ekstrim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bernilai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pemecahan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.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err="1" smtClean="0"/>
              <a:t>Heuristik</a:t>
            </a:r>
            <a:r>
              <a:rPr lang="en-US" dirty="0" smtClean="0"/>
              <a:t> yang </a:t>
            </a:r>
            <a:r>
              <a:rPr lang="en-US" dirty="0" err="1" smtClean="0"/>
              <a:t>bagus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dramatis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memecahkan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mengeliminir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mempertimbangkan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 smtClean="0"/>
              <a:t>Heuristik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memecahkan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seringkali</a:t>
            </a:r>
            <a:r>
              <a:rPr lang="en-US" dirty="0" smtClean="0"/>
              <a:t> </a:t>
            </a:r>
            <a:r>
              <a:rPr lang="en-US" dirty="0" err="1" smtClean="0"/>
              <a:t>memecahkan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kebanyakan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seringkali</a:t>
            </a:r>
            <a:r>
              <a:rPr lang="en-US" dirty="0" smtClean="0"/>
              <a:t> pula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lama </a:t>
            </a:r>
            <a:r>
              <a:rPr lang="en-US" dirty="0" err="1" smtClean="0"/>
              <a:t>heuristik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intensif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intelijensia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r>
              <a:rPr lang="en-US" dirty="0" smtClean="0"/>
              <a:t> (artificial intelligence).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	Contoh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heuristik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mempercepat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exhaustive search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	Contoh: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	</a:t>
            </a:r>
            <a:r>
              <a:rPr lang="en-US" dirty="0" err="1" smtClean="0"/>
              <a:t>Masalah</a:t>
            </a:r>
            <a:r>
              <a:rPr lang="en-US" dirty="0" smtClean="0"/>
              <a:t> anagram. Anagram adalah </a:t>
            </a:r>
            <a:r>
              <a:rPr lang="en-US" dirty="0" err="1" smtClean="0"/>
              <a:t>penukaran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kalimat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kalimat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lain.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	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dirty="0" smtClean="0"/>
              <a:t>	Contoh-</a:t>
            </a:r>
            <a:r>
              <a:rPr lang="en-US" dirty="0" err="1" smtClean="0"/>
              <a:t>contoh</a:t>
            </a:r>
            <a:r>
              <a:rPr lang="en-US" dirty="0" smtClean="0"/>
              <a:t> anagram (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Inggris</a:t>
            </a:r>
            <a:r>
              <a:rPr lang="en-US" dirty="0" smtClean="0"/>
              <a:t>): lived → </a:t>
            </a:r>
            <a:r>
              <a:rPr lang="en-US" dirty="0" err="1" smtClean="0"/>
              <a:t>deviltea</a:t>
            </a:r>
            <a:r>
              <a:rPr lang="en-US" dirty="0" smtClean="0"/>
              <a:t> → eat charm → march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exhaustive search,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permutasi</a:t>
            </a:r>
            <a:r>
              <a:rPr lang="en-US" dirty="0" smtClean="0"/>
              <a:t> </a:t>
            </a:r>
            <a:r>
              <a:rPr lang="en-US" dirty="0" err="1" smtClean="0"/>
              <a:t>huruf-huruf</a:t>
            </a:r>
            <a:r>
              <a:rPr lang="en-US" dirty="0" smtClean="0"/>
              <a:t> </a:t>
            </a:r>
            <a:r>
              <a:rPr lang="en-US" dirty="0" err="1" smtClean="0"/>
              <a:t>pembentuk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kalimat</a:t>
            </a:r>
            <a:r>
              <a:rPr lang="en-US" dirty="0" smtClean="0"/>
              <a:t>,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memeriksa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kalimat</a:t>
            </a:r>
            <a:r>
              <a:rPr lang="en-US" dirty="0" smtClean="0"/>
              <a:t> yang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.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heuristik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.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heuristik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Inggris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c </a:t>
            </a:r>
            <a:r>
              <a:rPr lang="en-US" dirty="0" err="1" smtClean="0"/>
              <a:t>dan</a:t>
            </a:r>
            <a:r>
              <a:rPr lang="en-US" dirty="0" smtClean="0"/>
              <a:t> h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berdampingan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ch</a:t>
            </a:r>
            <a:r>
              <a:rPr lang="en-US" dirty="0" smtClean="0"/>
              <a:t> (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charm </a:t>
            </a:r>
            <a:r>
              <a:rPr lang="en-US" dirty="0" err="1" smtClean="0"/>
              <a:t>dan</a:t>
            </a:r>
            <a:r>
              <a:rPr lang="en-US" dirty="0" smtClean="0"/>
              <a:t> march),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permutasi</a:t>
            </a:r>
            <a:r>
              <a:rPr lang="en-US" dirty="0" smtClean="0"/>
              <a:t> </a:t>
            </a:r>
            <a:r>
              <a:rPr lang="en-US" dirty="0" err="1" smtClean="0"/>
              <a:t>huruf-huruf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c </a:t>
            </a:r>
            <a:r>
              <a:rPr lang="en-US" dirty="0" err="1" smtClean="0"/>
              <a:t>dan</a:t>
            </a:r>
            <a:r>
              <a:rPr lang="en-US" dirty="0" smtClean="0"/>
              <a:t> h </a:t>
            </a:r>
            <a:r>
              <a:rPr lang="en-US" dirty="0" err="1" smtClean="0"/>
              <a:t>berdampingan</a:t>
            </a:r>
            <a:r>
              <a:rPr lang="en-US" dirty="0" smtClean="0"/>
              <a:t>.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permutasi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c </a:t>
            </a:r>
            <a:r>
              <a:rPr lang="en-US" dirty="0" err="1" smtClean="0"/>
              <a:t>dan</a:t>
            </a:r>
            <a:r>
              <a:rPr lang="en-US" dirty="0" smtClean="0"/>
              <a:t> h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berdampingan</a:t>
            </a:r>
            <a:r>
              <a:rPr lang="en-US" dirty="0" smtClean="0"/>
              <a:t> </a:t>
            </a:r>
            <a:r>
              <a:rPr lang="en-US" dirty="0" err="1" smtClean="0"/>
              <a:t>ditolak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4724400"/>
            <a:ext cx="6078538" cy="482600"/>
          </a:xfrm>
        </p:spPr>
        <p:txBody>
          <a:bodyPr/>
          <a:lstStyle/>
          <a:p>
            <a:r>
              <a:rPr lang="en-SG"/>
              <a:t>Click to edit subtitle style</a:t>
            </a:r>
          </a:p>
        </p:txBody>
      </p:sp>
      <p:sp>
        <p:nvSpPr>
          <p:cNvPr id="28679" name="WordArt 7"/>
          <p:cNvSpPr>
            <a:spLocks noChangeArrowheads="1" noChangeShapeType="1" noTextEdit="1"/>
          </p:cNvSpPr>
          <p:nvPr/>
        </p:nvSpPr>
        <p:spPr bwMode="gray">
          <a:xfrm>
            <a:off x="3657600" y="5257800"/>
            <a:ext cx="4876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SG" sz="54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Pencocokan</a:t>
            </a:r>
            <a:r>
              <a:rPr lang="en-US" sz="3200" dirty="0" smtClean="0"/>
              <a:t> String (String Matching)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1. </a:t>
            </a:r>
            <a:r>
              <a:rPr lang="en-US" dirty="0" err="1" smtClean="0"/>
              <a:t>Mula-mula</a:t>
            </a:r>
            <a:r>
              <a:rPr lang="en-US" dirty="0" smtClean="0"/>
              <a:t> pattern </a:t>
            </a:r>
            <a:r>
              <a:rPr lang="en-US" dirty="0" err="1" smtClean="0"/>
              <a:t>dicocokkan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2.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, </a:t>
            </a:r>
            <a:r>
              <a:rPr lang="en-US" dirty="0" err="1" smtClean="0"/>
              <a:t>bandingkan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pattern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yang </a:t>
            </a:r>
            <a:r>
              <a:rPr lang="en-US" dirty="0" err="1" smtClean="0"/>
              <a:t>bersesuaian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yang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(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berhasil</a:t>
            </a:r>
            <a:r>
              <a:rPr lang="en-US" dirty="0" smtClean="0"/>
              <a:t>), </a:t>
            </a:r>
            <a:r>
              <a:rPr lang="en-US" dirty="0" err="1" smtClean="0"/>
              <a:t>atau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dijumpai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ketidakcocokan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(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berhasil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3. </a:t>
            </a:r>
            <a:r>
              <a:rPr lang="en-US" dirty="0" err="1" smtClean="0"/>
              <a:t>Bila</a:t>
            </a:r>
            <a:r>
              <a:rPr lang="en-US" dirty="0" smtClean="0"/>
              <a:t> pattern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kecocokannya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habis</a:t>
            </a:r>
            <a:r>
              <a:rPr lang="en-US" dirty="0" smtClean="0"/>
              <a:t>, </a:t>
            </a:r>
            <a:r>
              <a:rPr lang="en-US" dirty="0" err="1" smtClean="0"/>
              <a:t>geser</a:t>
            </a:r>
            <a:r>
              <a:rPr lang="en-US" dirty="0" smtClean="0"/>
              <a:t> pattern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ulangi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Contoh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500" b="1" dirty="0" smtClean="0"/>
              <a:t>Pattern: NOT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500" b="1" dirty="0" err="1" smtClean="0"/>
              <a:t>Teks</a:t>
            </a:r>
            <a:r>
              <a:rPr lang="en-US" sz="2500" b="1" dirty="0" smtClean="0"/>
              <a:t>: </a:t>
            </a:r>
            <a:r>
              <a:rPr lang="en-US" sz="2500" dirty="0" smtClean="0"/>
              <a:t>NOBODY NOTICED HIM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500" dirty="0" smtClean="0"/>
              <a:t>NOBODY </a:t>
            </a:r>
            <a:r>
              <a:rPr lang="en-US" sz="2500" b="1" dirty="0" smtClean="0"/>
              <a:t>NOT</a:t>
            </a:r>
            <a:r>
              <a:rPr lang="en-US" sz="2500" dirty="0" smtClean="0"/>
              <a:t>ICED HIM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500" dirty="0" smtClean="0"/>
              <a:t>1	NOT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500" dirty="0" smtClean="0"/>
              <a:t>2		  NOT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500" dirty="0" smtClean="0"/>
              <a:t>3			NOT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500" dirty="0" smtClean="0"/>
              <a:t>4				NOT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500" dirty="0" smtClean="0"/>
              <a:t>5 					NOT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500" dirty="0" smtClean="0"/>
              <a:t>6 						NOT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500" dirty="0" smtClean="0"/>
              <a:t>7 							NOT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500" dirty="0" smtClean="0"/>
              <a:t>8 								</a:t>
            </a:r>
            <a:r>
              <a:rPr lang="en-US" sz="2500" b="1" dirty="0" smtClean="0"/>
              <a:t>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Contoh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200" b="1" dirty="0" smtClean="0"/>
              <a:t>Pattern: 001011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200" b="1" dirty="0" err="1" smtClean="0"/>
              <a:t>Teks</a:t>
            </a:r>
            <a:r>
              <a:rPr lang="en-US" sz="2200" b="1" dirty="0" smtClean="0"/>
              <a:t>: </a:t>
            </a:r>
            <a:r>
              <a:rPr lang="en-US" sz="2200" dirty="0" smtClean="0"/>
              <a:t>10010101001011110101010001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200" dirty="0" smtClean="0"/>
              <a:t>10010101</a:t>
            </a:r>
            <a:r>
              <a:rPr lang="en-US" sz="2200" b="1" dirty="0" smtClean="0"/>
              <a:t>001011</a:t>
            </a:r>
            <a:r>
              <a:rPr lang="en-US" sz="2200" dirty="0" smtClean="0"/>
              <a:t>110101010001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200" dirty="0" smtClean="0"/>
              <a:t>1	001011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200" dirty="0" smtClean="0"/>
              <a:t>2		001011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200" dirty="0" smtClean="0"/>
              <a:t>3			001011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200" dirty="0" smtClean="0"/>
              <a:t>4				001011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200" dirty="0" smtClean="0"/>
              <a:t>5					001011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200" dirty="0" smtClean="0"/>
              <a:t>6						001011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200" dirty="0" smtClean="0"/>
              <a:t>7							001011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200" dirty="0" smtClean="0"/>
              <a:t>8								001011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200" dirty="0" smtClean="0"/>
              <a:t>9									</a:t>
            </a:r>
            <a:r>
              <a:rPr lang="en-US" sz="2200" b="1" dirty="0" smtClean="0"/>
              <a:t>001011</a:t>
            </a:r>
          </a:p>
          <a:p>
            <a:pPr>
              <a:lnSpc>
                <a:spcPct val="80000"/>
              </a:lnSpc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Pencocokan</a:t>
            </a:r>
            <a:r>
              <a:rPr lang="en-US" sz="3200" dirty="0" smtClean="0"/>
              <a:t> String (String Matching) </a:t>
            </a:r>
            <a:endParaRPr lang="en-S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Kompleksitas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 ?</a:t>
            </a:r>
          </a:p>
          <a:p>
            <a:pPr lvl="1"/>
            <a:r>
              <a:rPr lang="en-US" sz="2000" dirty="0" smtClean="0"/>
              <a:t>n : </a:t>
            </a:r>
            <a:r>
              <a:rPr lang="en-US" sz="2000" dirty="0" err="1" smtClean="0"/>
              <a:t>panjang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</a:t>
            </a:r>
            <a:r>
              <a:rPr lang="en-US" sz="2000" dirty="0" smtClean="0"/>
              <a:t> text yang </a:t>
            </a:r>
            <a:r>
              <a:rPr lang="en-US" sz="2000" dirty="0" err="1" smtClean="0"/>
              <a:t>disediakan</a:t>
            </a:r>
            <a:endParaRPr lang="en-US" sz="2000" dirty="0" smtClean="0"/>
          </a:p>
          <a:p>
            <a:pPr lvl="1"/>
            <a:r>
              <a:rPr lang="en-US" sz="2000" dirty="0" smtClean="0"/>
              <a:t>m : </a:t>
            </a:r>
            <a:r>
              <a:rPr lang="en-US" sz="2000" dirty="0" err="1" smtClean="0"/>
              <a:t>panjang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</a:t>
            </a:r>
            <a:r>
              <a:rPr lang="en-US" sz="2000" dirty="0" smtClean="0"/>
              <a:t> pattern yang </a:t>
            </a:r>
            <a:r>
              <a:rPr lang="en-US" sz="2000" dirty="0" err="1" smtClean="0"/>
              <a:t>dicari</a:t>
            </a:r>
            <a:endParaRPr lang="en-SG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14400" y="1219200"/>
            <a:ext cx="7010400" cy="3840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cs typeface="Times New Roman" pitchFamily="18" charset="0"/>
              </a:rPr>
              <a:t>Algorithm </a:t>
            </a:r>
            <a:r>
              <a:rPr lang="en-US" sz="1600" dirty="0" err="1">
                <a:solidFill>
                  <a:schemeClr val="bg1"/>
                </a:solidFill>
                <a:cs typeface="Times New Roman" pitchFamily="18" charset="0"/>
              </a:rPr>
              <a:t>BruteForceStringMatch</a:t>
            </a:r>
            <a:r>
              <a:rPr lang="en-US" sz="1600" dirty="0">
                <a:solidFill>
                  <a:schemeClr val="bg1"/>
                </a:solidFill>
                <a:cs typeface="Times New Roman" pitchFamily="18" charset="0"/>
              </a:rPr>
              <a:t> ( T[0..n–1], P[0..m–1] ) 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// implements brute force string matching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// input: an array T[0..n-1] of n characters representing a text and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//           an array P[0</a:t>
            </a:r>
            <a:r>
              <a:rPr lang="en-US" sz="1400" dirty="0">
                <a:solidFill>
                  <a:schemeClr val="bg1"/>
                </a:solidFill>
              </a:rPr>
              <a:t>..m-1</a:t>
            </a:r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] of m characters representing a pattern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// output: the index of the first character in the text that starts a matching substring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//             or  –1 if the search is unsuccessful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cs typeface="Times New Roman" pitchFamily="18" charset="0"/>
              </a:rPr>
              <a:t>for </a:t>
            </a:r>
            <a:r>
              <a:rPr lang="en-US" sz="1600" dirty="0" err="1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en-US" sz="1600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sz="1600" b="1" dirty="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1600" dirty="0">
                <a:solidFill>
                  <a:schemeClr val="bg1"/>
                </a:solidFill>
                <a:cs typeface="Times New Roman" pitchFamily="18" charset="0"/>
              </a:rPr>
              <a:t> 0 to n – m do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cs typeface="Times New Roman" pitchFamily="18" charset="0"/>
              </a:rPr>
              <a:t> 	        j </a:t>
            </a:r>
            <a:r>
              <a:rPr lang="en-US" sz="1400" dirty="0">
                <a:solidFill>
                  <a:schemeClr val="bg1"/>
                </a:solidFill>
                <a:sym typeface="Symbol" pitchFamily="18" charset="2"/>
              </a:rPr>
              <a:t></a:t>
            </a:r>
            <a:r>
              <a:rPr lang="en-US" sz="1600" dirty="0">
                <a:solidFill>
                  <a:schemeClr val="bg1"/>
                </a:solidFill>
                <a:cs typeface="Times New Roman" pitchFamily="18" charset="0"/>
              </a:rPr>
              <a:t> 0</a:t>
            </a:r>
          </a:p>
          <a:p>
            <a:pPr lvl="2" eaLnBrk="1" hangingPunct="1"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  <a:cs typeface="Times New Roman" pitchFamily="18" charset="0"/>
              </a:rPr>
              <a:t>        while  </a:t>
            </a:r>
            <a:r>
              <a:rPr lang="en-US" sz="1600" b="1" dirty="0">
                <a:solidFill>
                  <a:schemeClr val="bg1"/>
                </a:solidFill>
                <a:cs typeface="Times New Roman" pitchFamily="18" charset="0"/>
              </a:rPr>
              <a:t>j &lt; m and P[j] = T[</a:t>
            </a:r>
            <a:r>
              <a:rPr lang="en-US" sz="1600" b="1" dirty="0" err="1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en-US" sz="1600" b="1" dirty="0">
                <a:solidFill>
                  <a:schemeClr val="bg1"/>
                </a:solidFill>
                <a:cs typeface="Times New Roman" pitchFamily="18" charset="0"/>
              </a:rPr>
              <a:t> + j]</a:t>
            </a:r>
            <a:r>
              <a:rPr lang="en-US" sz="1600" dirty="0">
                <a:solidFill>
                  <a:schemeClr val="bg1"/>
                </a:solidFill>
                <a:cs typeface="Times New Roman" pitchFamily="18" charset="0"/>
              </a:rPr>
              <a:t>  do</a:t>
            </a:r>
          </a:p>
          <a:p>
            <a:pPr lvl="2" eaLnBrk="1" hangingPunct="1"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  <a:cs typeface="Times New Roman" pitchFamily="18" charset="0"/>
              </a:rPr>
              <a:t>      	j </a:t>
            </a:r>
            <a:r>
              <a:rPr lang="en-US" sz="1600" dirty="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</a:t>
            </a:r>
            <a:r>
              <a:rPr lang="en-US" sz="1600" dirty="0">
                <a:solidFill>
                  <a:schemeClr val="bg1"/>
                </a:solidFill>
                <a:cs typeface="Times New Roman" pitchFamily="18" charset="0"/>
              </a:rPr>
              <a:t> j + 1</a:t>
            </a:r>
          </a:p>
          <a:p>
            <a:pPr lvl="2" eaLnBrk="1" hangingPunct="1"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  <a:cs typeface="Times New Roman" pitchFamily="18" charset="0"/>
              </a:rPr>
              <a:t>        if  j = m  return </a:t>
            </a:r>
            <a:r>
              <a:rPr lang="en-US" sz="1600" dirty="0" err="1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en-US" sz="1600" dirty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  <a:p>
            <a:pPr lvl="2" eaLnBrk="1" hangingPunct="1"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  <a:cs typeface="Times New Roman" pitchFamily="18" charset="0"/>
              </a:rPr>
              <a:t>else return  </a:t>
            </a:r>
            <a:r>
              <a:rPr lang="en-US" sz="1400" dirty="0">
                <a:solidFill>
                  <a:schemeClr val="bg1"/>
                </a:solidFill>
              </a:rPr>
              <a:t>–</a:t>
            </a:r>
            <a:r>
              <a:rPr lang="en-US" sz="1600" dirty="0">
                <a:solidFill>
                  <a:schemeClr val="bg1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19600" y="51816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</a:t>
            </a:r>
            <a:r>
              <a:rPr lang="en-US" b="1">
                <a:solidFill>
                  <a:srgbClr val="E6630A"/>
                </a:solidFill>
              </a:rPr>
              <a:t>basic operation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886200" y="4191000"/>
            <a:ext cx="1828800" cy="1066800"/>
          </a:xfrm>
          <a:prstGeom prst="line">
            <a:avLst/>
          </a:prstGeom>
          <a:noFill/>
          <a:ln w="19050">
            <a:solidFill>
              <a:srgbClr val="E6630A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Mencari</a:t>
            </a:r>
            <a:r>
              <a:rPr lang="en-US" sz="2800" dirty="0" smtClean="0"/>
              <a:t> </a:t>
            </a:r>
            <a:r>
              <a:rPr lang="en-US" sz="2800" dirty="0" err="1" smtClean="0"/>
              <a:t>Pasangan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yang </a:t>
            </a:r>
            <a:r>
              <a:rPr lang="en-US" sz="2800" dirty="0" err="1" smtClean="0"/>
              <a:t>Jaraknya</a:t>
            </a:r>
            <a:r>
              <a:rPr lang="en-US" sz="2800" dirty="0" smtClean="0"/>
              <a:t> </a:t>
            </a:r>
            <a:r>
              <a:rPr lang="en-US" sz="2800" dirty="0" err="1" smtClean="0"/>
              <a:t>Terdekat</a:t>
            </a:r>
            <a:r>
              <a:rPr lang="en-US" sz="2800" dirty="0" smtClean="0"/>
              <a:t> (</a:t>
            </a:r>
            <a:r>
              <a:rPr lang="en-US" sz="2800" i="1" dirty="0" smtClean="0"/>
              <a:t>Closest Pairs)</a:t>
            </a:r>
            <a:endParaRPr lang="en-US" sz="2800" dirty="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	</a:t>
            </a:r>
            <a:r>
              <a:rPr lang="en-US" dirty="0" err="1" smtClean="0"/>
              <a:t>Persoalan</a:t>
            </a:r>
            <a:r>
              <a:rPr lang="en-US" dirty="0" smtClean="0"/>
              <a:t>: </a:t>
            </a:r>
            <a:r>
              <a:rPr lang="en-US" dirty="0" err="1" smtClean="0"/>
              <a:t>Diberikan</a:t>
            </a:r>
            <a:r>
              <a:rPr lang="en-US" dirty="0" smtClean="0"/>
              <a:t> n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(2-D </a:t>
            </a:r>
            <a:r>
              <a:rPr lang="en-US" dirty="0" err="1" smtClean="0"/>
              <a:t>atau</a:t>
            </a:r>
            <a:r>
              <a:rPr lang="en-US" dirty="0" smtClean="0"/>
              <a:t> 3- D), </a:t>
            </a:r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yang </a:t>
            </a:r>
            <a:r>
              <a:rPr lang="en-US" dirty="0" err="1" smtClean="0"/>
              <a:t>terdekat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lain</a:t>
            </a:r>
          </a:p>
        </p:txBody>
      </p:sp>
      <p:pic>
        <p:nvPicPr>
          <p:cNvPr id="5120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514600"/>
            <a:ext cx="44958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CAA50-7EBD-420B-87CA-BE5319CD143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A - Template">
  <a:themeElements>
    <a:clrScheme name="217tgp_cube_dark 3">
      <a:dk1>
        <a:srgbClr val="969696"/>
      </a:dk1>
      <a:lt1>
        <a:srgbClr val="FFFFFF"/>
      </a:lt1>
      <a:dk2>
        <a:srgbClr val="3F1F53"/>
      </a:dk2>
      <a:lt2>
        <a:srgbClr val="F3CC9D"/>
      </a:lt2>
      <a:accent1>
        <a:srgbClr val="557FE7"/>
      </a:accent1>
      <a:accent2>
        <a:srgbClr val="84ACCA"/>
      </a:accent2>
      <a:accent3>
        <a:srgbClr val="AFABB3"/>
      </a:accent3>
      <a:accent4>
        <a:srgbClr val="DADADA"/>
      </a:accent4>
      <a:accent5>
        <a:srgbClr val="B4C0F1"/>
      </a:accent5>
      <a:accent6>
        <a:srgbClr val="779BB7"/>
      </a:accent6>
      <a:hlink>
        <a:srgbClr val="9351C9"/>
      </a:hlink>
      <a:folHlink>
        <a:srgbClr val="3EB2AC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DD87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84ACCA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779BB7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DAA - Template</Template>
  <TotalTime>3446</TotalTime>
  <Words>1676</Words>
  <Application>Microsoft PowerPoint</Application>
  <PresentationFormat>On-screen Show (4:3)</PresentationFormat>
  <Paragraphs>288</Paragraphs>
  <Slides>44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DAA - Template</vt:lpstr>
      <vt:lpstr>Clip</vt:lpstr>
      <vt:lpstr>Design and Analysis Algorithm</vt:lpstr>
      <vt:lpstr>Contents</vt:lpstr>
      <vt:lpstr>Slide 3</vt:lpstr>
      <vt:lpstr>Pencocokan String (String Matching) </vt:lpstr>
      <vt:lpstr>Pencocokan String (String Matching) </vt:lpstr>
      <vt:lpstr>Contoh 1</vt:lpstr>
      <vt:lpstr>Contoh 2</vt:lpstr>
      <vt:lpstr>Pencocokan String (String Matching) </vt:lpstr>
      <vt:lpstr>Mencari Pasangan Titik yang Jaraknya Terdekat (Closest Pairs)</vt:lpstr>
      <vt:lpstr>Mencari Pasangan Titik yang Jaraknya Terdekat (Closest Pairs)</vt:lpstr>
      <vt:lpstr>ALgoritma</vt:lpstr>
      <vt:lpstr>Slide 12</vt:lpstr>
      <vt:lpstr>Slide 13</vt:lpstr>
      <vt:lpstr>Exhaustive search</vt:lpstr>
      <vt:lpstr>Langkah-langkah metode exhaustive search</vt:lpstr>
      <vt:lpstr>Exhaustive Search </vt:lpstr>
      <vt:lpstr>Travelling Salesman Problem</vt:lpstr>
      <vt:lpstr>Algoritma Travelling Salesperson Problem</vt:lpstr>
      <vt:lpstr>Contoh </vt:lpstr>
      <vt:lpstr>Slide 20</vt:lpstr>
      <vt:lpstr>Slide 21</vt:lpstr>
      <vt:lpstr>Slide 22</vt:lpstr>
      <vt:lpstr>Slide 23</vt:lpstr>
      <vt:lpstr>0/1 Knapsack</vt:lpstr>
      <vt:lpstr>Slide 25</vt:lpstr>
      <vt:lpstr>Slide 26</vt:lpstr>
      <vt:lpstr>Algoritma exhaustive search</vt:lpstr>
      <vt:lpstr>Slide 28</vt:lpstr>
      <vt:lpstr>Slide 29</vt:lpstr>
      <vt:lpstr>Slide 30</vt:lpstr>
      <vt:lpstr>Latihan (exhaustive search)</vt:lpstr>
      <vt:lpstr>Slide 32</vt:lpstr>
      <vt:lpstr>Slide 33</vt:lpstr>
      <vt:lpstr>Exhaustive Search di dalam Kriptografi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Griya Kencana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Statistika dan Probabilitas</dc:title>
  <dc:subject>Pendahuluan</dc:subject>
  <dc:creator>Arsya</dc:creator>
  <cp:lastModifiedBy>m-alifauzi</cp:lastModifiedBy>
  <cp:revision>72</cp:revision>
  <dcterms:created xsi:type="dcterms:W3CDTF">2009-02-25T02:31:53Z</dcterms:created>
  <dcterms:modified xsi:type="dcterms:W3CDTF">2014-03-28T01:41:00Z</dcterms:modified>
</cp:coreProperties>
</file>