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339" r:id="rId3"/>
    <p:sldId id="258" r:id="rId4"/>
    <p:sldId id="340" r:id="rId5"/>
    <p:sldId id="334" r:id="rId6"/>
    <p:sldId id="335" r:id="rId7"/>
    <p:sldId id="341" r:id="rId8"/>
    <p:sldId id="342" r:id="rId9"/>
    <p:sldId id="343" r:id="rId10"/>
    <p:sldId id="345" r:id="rId11"/>
    <p:sldId id="344" r:id="rId12"/>
    <p:sldId id="347" r:id="rId13"/>
    <p:sldId id="346" r:id="rId14"/>
    <p:sldId id="348" r:id="rId15"/>
    <p:sldId id="349" r:id="rId16"/>
    <p:sldId id="350" r:id="rId17"/>
    <p:sldId id="351" r:id="rId18"/>
    <p:sldId id="355" r:id="rId19"/>
    <p:sldId id="359" r:id="rId20"/>
    <p:sldId id="360" r:id="rId21"/>
    <p:sldId id="356" r:id="rId22"/>
    <p:sldId id="361" r:id="rId23"/>
    <p:sldId id="362" r:id="rId24"/>
    <p:sldId id="352" r:id="rId25"/>
    <p:sldId id="363" r:id="rId26"/>
    <p:sldId id="365" r:id="rId27"/>
    <p:sldId id="364" r:id="rId28"/>
    <p:sldId id="366" r:id="rId29"/>
    <p:sldId id="367" r:id="rId30"/>
    <p:sldId id="368" r:id="rId31"/>
    <p:sldId id="353" r:id="rId32"/>
    <p:sldId id="369" r:id="rId33"/>
    <p:sldId id="370" r:id="rId34"/>
    <p:sldId id="371" r:id="rId35"/>
    <p:sldId id="372" r:id="rId36"/>
    <p:sldId id="354" r:id="rId37"/>
    <p:sldId id="373" r:id="rId38"/>
    <p:sldId id="374" r:id="rId39"/>
    <p:sldId id="375" r:id="rId40"/>
    <p:sldId id="376" r:id="rId41"/>
    <p:sldId id="388" r:id="rId42"/>
    <p:sldId id="378" r:id="rId43"/>
    <p:sldId id="377" r:id="rId44"/>
    <p:sldId id="379" r:id="rId45"/>
    <p:sldId id="380" r:id="rId46"/>
    <p:sldId id="381" r:id="rId47"/>
    <p:sldId id="382" r:id="rId48"/>
    <p:sldId id="383" r:id="rId49"/>
    <p:sldId id="384" r:id="rId50"/>
    <p:sldId id="385" r:id="rId51"/>
    <p:sldId id="386" r:id="rId52"/>
    <p:sldId id="387" r:id="rId53"/>
    <p:sldId id="389" r:id="rId54"/>
    <p:sldId id="390" r:id="rId55"/>
    <p:sldId id="391" r:id="rId56"/>
    <p:sldId id="392" r:id="rId57"/>
    <p:sldId id="393" r:id="rId58"/>
    <p:sldId id="394" r:id="rId59"/>
    <p:sldId id="395" r:id="rId60"/>
    <p:sldId id="396" r:id="rId61"/>
    <p:sldId id="397" r:id="rId62"/>
    <p:sldId id="398" r:id="rId63"/>
    <p:sldId id="399" r:id="rId64"/>
    <p:sldId id="400" r:id="rId65"/>
    <p:sldId id="401" r:id="rId66"/>
    <p:sldId id="402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3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9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82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37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98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0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8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9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4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2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9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6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2/27/2016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96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w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wmf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7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7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Document Indexing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Term Weighting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M. Ali </a:t>
            </a:r>
            <a:r>
              <a:rPr lang="en-US" dirty="0" err="1" smtClean="0"/>
              <a:t>Fauzi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9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09625" y="2441443"/>
          <a:ext cx="752475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50"/>
                <a:gridCol w="1504950"/>
                <a:gridCol w="1504950"/>
                <a:gridCol w="1504950"/>
                <a:gridCol w="1504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Token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Filtering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Stemming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applied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applied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apply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apply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apply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words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texts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r>
                        <a:rPr lang="id-ID" sz="1800" b="0" dirty="0" smtClean="0">
                          <a:effectLst/>
                        </a:rPr>
                        <a:t>s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9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09625" y="2145226"/>
          <a:ext cx="7524750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50"/>
                <a:gridCol w="1504950"/>
                <a:gridCol w="1504950"/>
                <a:gridCol w="1504950"/>
                <a:gridCol w="1504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Token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Filtering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Stemming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namanya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namanya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adalah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sudah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memutuskan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memutuskan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putus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putus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putus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untuk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mencari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mencari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sang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02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Term Weighting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Teks</a:t>
            </a:r>
            <a:r>
              <a:rPr lang="en-US" dirty="0" smtClean="0"/>
              <a:t> Mining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92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Term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mebuat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indeks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setiap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kata/term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bobot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masing-masing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Ada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banyak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metode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untuk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memberikan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bobot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masing-masing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indeks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4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Term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mebuat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indeks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setiap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kata/term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bobot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masing-masing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Ada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banyak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metode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memberikan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bobot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masing-masing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indeks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42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Term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Term Weighting </a:t>
            </a:r>
            <a:r>
              <a:rPr lang="en-US" altLang="en-US" sz="2800" dirty="0">
                <a:ea typeface="ＭＳ Ｐゴシック" panose="020B0600070205080204" pitchFamily="34" charset="-128"/>
              </a:rPr>
              <a:t>: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Metode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untuk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memberikan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bobot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masing-masing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>
                <a:ea typeface="ＭＳ Ｐゴシック" panose="020B0600070205080204" pitchFamily="34" charset="-128"/>
              </a:rPr>
              <a:t>term </a:t>
            </a:r>
            <a:r>
              <a:rPr lang="en-US" altLang="en-US" sz="2800" b="1" i="1" dirty="0" err="1" smtClean="0">
                <a:ea typeface="ＭＳ Ｐゴシック" panose="020B0600070205080204" pitchFamily="34" charset="-128"/>
              </a:rPr>
              <a:t>indeks</a:t>
            </a:r>
            <a:r>
              <a:rPr lang="en-US" altLang="en-US" sz="2800" b="1" i="1" dirty="0" smtClean="0">
                <a:ea typeface="ＭＳ Ｐゴシック" panose="020B0600070205080204" pitchFamily="34" charset="-128"/>
              </a:rPr>
              <a:t>.</a:t>
            </a:r>
            <a:endParaRPr lang="en-US" altLang="en-US" sz="2800" b="1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Term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 smtClean="0">
                <a:ea typeface="ＭＳ Ｐゴシック" panose="020B0600070205080204" pitchFamily="34" charset="-128"/>
              </a:rPr>
              <a:t>Beberapa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metode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Term Weighting yang popular :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Binary Term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Weighting</a:t>
            </a:r>
          </a:p>
          <a:p>
            <a:pPr lvl="1"/>
            <a:r>
              <a:rPr lang="en-US" altLang="en-US" sz="2400" dirty="0" smtClean="0">
                <a:ea typeface="ＭＳ Ｐゴシック" panose="020B0600070205080204" pitchFamily="34" charset="-128"/>
              </a:rPr>
              <a:t>(Raw) Term-frequency</a:t>
            </a:r>
          </a:p>
          <a:p>
            <a:pPr lvl="1"/>
            <a:r>
              <a:rPr lang="en-US" altLang="en-US" sz="2400" dirty="0" smtClean="0">
                <a:ea typeface="ＭＳ Ｐゴシック" panose="020B0600070205080204" pitchFamily="34" charset="-128"/>
              </a:rPr>
              <a:t>Logarithmic Term-frequency</a:t>
            </a:r>
          </a:p>
          <a:p>
            <a:pPr lvl="1"/>
            <a:r>
              <a:rPr lang="en-US" altLang="en-US" sz="2400" dirty="0" smtClean="0">
                <a:ea typeface="ＭＳ Ｐゴシック" panose="020B0600070205080204" pitchFamily="34" charset="-128"/>
              </a:rPr>
              <a:t>TF-IDF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40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Binary Term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Weighting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Term Weighting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83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Binary Term </a:t>
            </a:r>
            <a:r>
              <a:rPr lang="en-US" altLang="en-US" i="1" dirty="0">
                <a:ea typeface="ＭＳ Ｐゴシック" panose="020B0600070205080204" pitchFamily="34" charset="-128"/>
              </a:rPr>
              <a:t>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direpresentasikan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92D050"/>
                </a:solidFill>
              </a:rPr>
              <a:t>binary vector</a:t>
            </a:r>
          </a:p>
          <a:p>
            <a:pPr marL="0" indent="0">
              <a:buNone/>
            </a:pPr>
            <a:r>
              <a:rPr lang="en-US" sz="2800" b="1" dirty="0" err="1">
                <a:solidFill>
                  <a:srgbClr val="212121"/>
                </a:solidFill>
              </a:rPr>
              <a:t>Dokumen</a:t>
            </a:r>
            <a:r>
              <a:rPr lang="en-US" sz="2800" b="1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diwakili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oleh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b="1" dirty="0" err="1">
                <a:solidFill>
                  <a:srgbClr val="212121"/>
                </a:solidFill>
              </a:rPr>
              <a:t>kolom</a:t>
            </a:r>
            <a:r>
              <a:rPr lang="en-US" sz="2800" dirty="0">
                <a:solidFill>
                  <a:srgbClr val="212121"/>
                </a:solidFill>
              </a:rPr>
              <a:t>, </a:t>
            </a:r>
            <a:r>
              <a:rPr lang="en-US" sz="2800" dirty="0" err="1">
                <a:solidFill>
                  <a:srgbClr val="212121"/>
                </a:solidFill>
              </a:rPr>
              <a:t>dan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b="1" dirty="0">
                <a:solidFill>
                  <a:srgbClr val="212121"/>
                </a:solidFill>
              </a:rPr>
              <a:t>term </a:t>
            </a:r>
            <a:r>
              <a:rPr lang="en-US" sz="2800" dirty="0" err="1">
                <a:solidFill>
                  <a:srgbClr val="212121"/>
                </a:solidFill>
              </a:rPr>
              <a:t>diwakili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oleh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b="1" dirty="0" err="1">
                <a:solidFill>
                  <a:srgbClr val="212121"/>
                </a:solidFill>
              </a:rPr>
              <a:t>baris</a:t>
            </a:r>
            <a:endParaRPr lang="en-US" sz="2800" b="1" dirty="0">
              <a:solidFill>
                <a:srgbClr val="212121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212121"/>
                </a:solidFill>
              </a:rPr>
              <a:t>Jika</a:t>
            </a:r>
            <a:r>
              <a:rPr lang="en-US" sz="2800" dirty="0">
                <a:solidFill>
                  <a:srgbClr val="212121"/>
                </a:solidFill>
              </a:rPr>
              <a:t> kata/term </a:t>
            </a:r>
            <a:r>
              <a:rPr lang="en-US" sz="2800" b="1" dirty="0" err="1">
                <a:solidFill>
                  <a:srgbClr val="212121"/>
                </a:solidFill>
              </a:rPr>
              <a:t>berada</a:t>
            </a:r>
            <a:r>
              <a:rPr lang="en-US" sz="2800" b="1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pada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dokumen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tertentu</a:t>
            </a:r>
            <a:r>
              <a:rPr lang="en-US" sz="2800" dirty="0">
                <a:solidFill>
                  <a:srgbClr val="212121"/>
                </a:solidFill>
              </a:rPr>
              <a:t>, </a:t>
            </a:r>
            <a:r>
              <a:rPr lang="en-US" sz="2800" dirty="0" err="1">
                <a:solidFill>
                  <a:srgbClr val="212121"/>
                </a:solidFill>
              </a:rPr>
              <a:t>maka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nilainya</a:t>
            </a:r>
            <a:r>
              <a:rPr lang="en-US" sz="2800" dirty="0">
                <a:solidFill>
                  <a:srgbClr val="212121"/>
                </a:solidFill>
              </a:rPr>
              <a:t> 1, </a:t>
            </a:r>
            <a:r>
              <a:rPr lang="en-US" sz="2800" dirty="0" err="1">
                <a:solidFill>
                  <a:srgbClr val="212121"/>
                </a:solidFill>
              </a:rPr>
              <a:t>jika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tidak</a:t>
            </a:r>
            <a:r>
              <a:rPr lang="en-US" sz="2800" dirty="0">
                <a:solidFill>
                  <a:srgbClr val="212121"/>
                </a:solidFill>
              </a:rPr>
              <a:t>, </a:t>
            </a:r>
            <a:r>
              <a:rPr lang="en-US" sz="2800" dirty="0" err="1">
                <a:solidFill>
                  <a:srgbClr val="212121"/>
                </a:solidFill>
              </a:rPr>
              <a:t>maka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nilainya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smtClean="0">
                <a:solidFill>
                  <a:srgbClr val="212121"/>
                </a:solidFill>
              </a:rPr>
              <a:t>0</a:t>
            </a:r>
            <a:endParaRPr lang="en-US" altLang="en-US" sz="24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753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Binary Term </a:t>
            </a:r>
            <a:r>
              <a:rPr lang="en-US" altLang="en-US" i="1" dirty="0">
                <a:ea typeface="ＭＳ Ｐゴシック" panose="020B0600070205080204" pitchFamily="34" charset="-128"/>
              </a:rPr>
              <a:t>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direpresentasikan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92D050"/>
                </a:solidFill>
              </a:rPr>
              <a:t>binary vector</a:t>
            </a:r>
          </a:p>
          <a:p>
            <a:r>
              <a:rPr lang="en-US" sz="2800" b="1" dirty="0" err="1">
                <a:solidFill>
                  <a:srgbClr val="92D050"/>
                </a:solidFill>
              </a:rPr>
              <a:t>Dokumen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dirty="0" err="1"/>
              <a:t>diwakili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kolom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92D050"/>
                </a:solidFill>
              </a:rPr>
              <a:t>term </a:t>
            </a:r>
            <a:r>
              <a:rPr lang="en-US" sz="2800" dirty="0" err="1"/>
              <a:t>diwakili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baris</a:t>
            </a:r>
            <a:endParaRPr lang="en-US" sz="28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212121"/>
                </a:solidFill>
              </a:rPr>
              <a:t>Jika</a:t>
            </a:r>
            <a:r>
              <a:rPr lang="en-US" sz="2800" dirty="0">
                <a:solidFill>
                  <a:srgbClr val="212121"/>
                </a:solidFill>
              </a:rPr>
              <a:t> kata/term </a:t>
            </a:r>
            <a:r>
              <a:rPr lang="en-US" sz="2800" b="1" dirty="0" err="1">
                <a:solidFill>
                  <a:srgbClr val="212121"/>
                </a:solidFill>
              </a:rPr>
              <a:t>berada</a:t>
            </a:r>
            <a:r>
              <a:rPr lang="en-US" sz="2800" b="1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pada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dokumen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tertentu</a:t>
            </a:r>
            <a:r>
              <a:rPr lang="en-US" sz="2800" dirty="0">
                <a:solidFill>
                  <a:srgbClr val="212121"/>
                </a:solidFill>
              </a:rPr>
              <a:t>, </a:t>
            </a:r>
            <a:r>
              <a:rPr lang="en-US" sz="2800" dirty="0" err="1">
                <a:solidFill>
                  <a:srgbClr val="212121"/>
                </a:solidFill>
              </a:rPr>
              <a:t>maka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nilainya</a:t>
            </a:r>
            <a:r>
              <a:rPr lang="en-US" sz="2800" dirty="0">
                <a:solidFill>
                  <a:srgbClr val="212121"/>
                </a:solidFill>
              </a:rPr>
              <a:t> 1, </a:t>
            </a:r>
            <a:r>
              <a:rPr lang="en-US" sz="2800" dirty="0" err="1">
                <a:solidFill>
                  <a:srgbClr val="212121"/>
                </a:solidFill>
              </a:rPr>
              <a:t>jika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tidak</a:t>
            </a:r>
            <a:r>
              <a:rPr lang="en-US" sz="2800" dirty="0">
                <a:solidFill>
                  <a:srgbClr val="212121"/>
                </a:solidFill>
              </a:rPr>
              <a:t>, </a:t>
            </a:r>
            <a:r>
              <a:rPr lang="en-US" sz="2800" dirty="0" err="1">
                <a:solidFill>
                  <a:srgbClr val="212121"/>
                </a:solidFill>
              </a:rPr>
              <a:t>maka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err="1">
                <a:solidFill>
                  <a:srgbClr val="212121"/>
                </a:solidFill>
              </a:rPr>
              <a:t>nilainya</a:t>
            </a:r>
            <a:r>
              <a:rPr lang="en-US" sz="2800" dirty="0">
                <a:solidFill>
                  <a:srgbClr val="212121"/>
                </a:solidFill>
              </a:rPr>
              <a:t> </a:t>
            </a:r>
            <a:r>
              <a:rPr lang="en-US" sz="2800" dirty="0" smtClean="0">
                <a:solidFill>
                  <a:srgbClr val="212121"/>
                </a:solidFill>
              </a:rPr>
              <a:t>0</a:t>
            </a:r>
            <a:endParaRPr lang="en-US" altLang="en-US" sz="24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47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 l="38873" t="10417" r="14861" b="16667"/>
          <a:stretch>
            <a:fillRect/>
          </a:stretch>
        </p:blipFill>
        <p:spPr bwMode="auto">
          <a:xfrm>
            <a:off x="991673" y="257576"/>
            <a:ext cx="7185443" cy="636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33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Binary Term </a:t>
            </a:r>
            <a:r>
              <a:rPr lang="en-US" altLang="en-US" i="1" dirty="0">
                <a:ea typeface="ＭＳ Ｐゴシック" panose="020B0600070205080204" pitchFamily="34" charset="-128"/>
              </a:rPr>
              <a:t>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direpresentasikan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92D050"/>
                </a:solidFill>
              </a:rPr>
              <a:t>binary vector</a:t>
            </a:r>
          </a:p>
          <a:p>
            <a:r>
              <a:rPr lang="en-US" sz="2800" b="1" dirty="0" err="1">
                <a:solidFill>
                  <a:srgbClr val="92D050"/>
                </a:solidFill>
              </a:rPr>
              <a:t>Dokumen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dirty="0" err="1"/>
              <a:t>diwakili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kolom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92D050"/>
                </a:solidFill>
              </a:rPr>
              <a:t>term </a:t>
            </a:r>
            <a:r>
              <a:rPr lang="en-US" sz="2800" dirty="0" err="1"/>
              <a:t>diwakili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baris</a:t>
            </a:r>
            <a:endParaRPr lang="en-US" sz="2800" b="1" dirty="0">
              <a:solidFill>
                <a:srgbClr val="92D050"/>
              </a:solidFill>
            </a:endParaRPr>
          </a:p>
          <a:p>
            <a:r>
              <a:rPr lang="en-US" sz="2800" dirty="0" err="1"/>
              <a:t>Jika</a:t>
            </a:r>
            <a:r>
              <a:rPr lang="en-US" sz="2800" dirty="0"/>
              <a:t> kata/term </a:t>
            </a:r>
            <a:r>
              <a:rPr lang="en-US" sz="2800" b="1" dirty="0" err="1">
                <a:solidFill>
                  <a:srgbClr val="92D050"/>
                </a:solidFill>
              </a:rPr>
              <a:t>berada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nilainya</a:t>
            </a:r>
            <a:r>
              <a:rPr lang="en-US" sz="2800" dirty="0"/>
              <a:t> 1,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nilainya</a:t>
            </a:r>
            <a:r>
              <a:rPr lang="en-US" sz="2800" dirty="0"/>
              <a:t> </a:t>
            </a:r>
            <a:r>
              <a:rPr lang="en-US" sz="2800" dirty="0" smtClean="0"/>
              <a:t>0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9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Binary Term </a:t>
            </a:r>
            <a:r>
              <a:rPr lang="en-US" altLang="en-US" i="1" dirty="0">
                <a:ea typeface="ＭＳ Ｐゴシック" panose="020B0600070205080204" pitchFamily="34" charset="-128"/>
              </a:rPr>
              <a:t>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/>
              <a:t>term weighting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tidak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memperhatikan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jumlah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b="1" dirty="0" err="1">
                <a:solidFill>
                  <a:srgbClr val="92D050"/>
                </a:solidFill>
              </a:rPr>
              <a:t>kemunculan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dirty="0"/>
              <a:t>kata </a:t>
            </a:r>
            <a:r>
              <a:rPr lang="en-US" sz="2800" dirty="0" err="1"/>
              <a:t>pada</a:t>
            </a:r>
            <a:r>
              <a:rPr lang="en-US" sz="2800" dirty="0"/>
              <a:t> 1 </a:t>
            </a:r>
            <a:r>
              <a:rPr lang="en-US" sz="2800" dirty="0" err="1"/>
              <a:t>dokumen</a:t>
            </a:r>
            <a:r>
              <a:rPr lang="en-US" sz="2800" dirty="0"/>
              <a:t>.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6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Binary Term </a:t>
            </a:r>
            <a:r>
              <a:rPr lang="en-US" altLang="en-US" i="1" dirty="0">
                <a:ea typeface="ＭＳ Ｐゴシック" panose="020B0600070205080204" pitchFamily="34" charset="-128"/>
              </a:rPr>
              <a:t>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/>
              <a:t>Misal</a:t>
            </a:r>
            <a:r>
              <a:rPr lang="en-US" sz="2800" dirty="0" smtClean="0"/>
              <a:t> :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92D050"/>
                </a:solidFill>
              </a:rPr>
              <a:t>6 </a:t>
            </a:r>
            <a:r>
              <a:rPr lang="en-US" sz="2800" b="1" dirty="0" err="1">
                <a:solidFill>
                  <a:srgbClr val="92D050"/>
                </a:solidFill>
              </a:rPr>
              <a:t>dokumen</a:t>
            </a:r>
            <a:r>
              <a:rPr lang="en-US" sz="2800" b="1" dirty="0">
                <a:solidFill>
                  <a:srgbClr val="92D050"/>
                </a:solidFill>
              </a:rPr>
              <a:t> </a:t>
            </a:r>
            <a:r>
              <a:rPr lang="en-US" sz="2800" dirty="0" smtClean="0"/>
              <a:t>: </a:t>
            </a:r>
            <a:r>
              <a:rPr lang="en-US" sz="2800" b="1" dirty="0"/>
              <a:t>Antony and </a:t>
            </a:r>
            <a:r>
              <a:rPr lang="en-US" sz="2800" b="1" dirty="0" smtClean="0"/>
              <a:t>Cleopatra,</a:t>
            </a:r>
            <a:r>
              <a:rPr lang="en-US" sz="2800" b="1" dirty="0"/>
              <a:t> </a:t>
            </a:r>
            <a:r>
              <a:rPr lang="en-US" sz="2800" b="1" dirty="0" smtClean="0"/>
              <a:t>Julius Caesar, The Tempest, Hamlet,</a:t>
            </a:r>
            <a:r>
              <a:rPr lang="en-US" sz="2800" b="1" dirty="0"/>
              <a:t>	</a:t>
            </a:r>
            <a:r>
              <a:rPr lang="en-US" sz="2800" b="1" dirty="0" smtClean="0"/>
              <a:t> Othello, </a:t>
            </a:r>
            <a:r>
              <a:rPr lang="en-US" sz="2800" dirty="0" err="1" smtClean="0"/>
              <a:t>dan</a:t>
            </a:r>
            <a:r>
              <a:rPr lang="en-US" sz="2800" dirty="0"/>
              <a:t> </a:t>
            </a:r>
            <a:r>
              <a:rPr lang="en-US" sz="2800" b="1" dirty="0" smtClean="0"/>
              <a:t>Macbeth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b="1" dirty="0">
                <a:solidFill>
                  <a:srgbClr val="92D050"/>
                </a:solidFill>
              </a:rPr>
              <a:t>7 </a:t>
            </a:r>
            <a:r>
              <a:rPr lang="en-US" sz="2800" b="1" dirty="0" smtClean="0">
                <a:solidFill>
                  <a:srgbClr val="92D050"/>
                </a:solidFill>
              </a:rPr>
              <a:t>kata/term </a:t>
            </a:r>
            <a:r>
              <a:rPr lang="en-US" sz="2800" dirty="0" smtClean="0"/>
              <a:t>: </a:t>
            </a:r>
            <a:r>
              <a:rPr lang="en-US" sz="2400" b="1" dirty="0" smtClean="0"/>
              <a:t>Antony, Brutus, Caesar, Calpurnia, Cleopatra, mercy,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worser</a:t>
            </a:r>
            <a:r>
              <a:rPr lang="en-US" sz="2400" b="1" dirty="0"/>
              <a:t>	</a:t>
            </a:r>
          </a:p>
          <a:p>
            <a:pPr marL="0" indent="0"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22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Binary Term </a:t>
            </a:r>
            <a:r>
              <a:rPr lang="en-US" altLang="en-US" i="1" dirty="0">
                <a:ea typeface="ＭＳ Ｐゴシック" panose="020B0600070205080204" pitchFamily="34" charset="-128"/>
              </a:rPr>
              <a:t>Weighting</a:t>
            </a:r>
            <a:endParaRPr lang="en-US" dirty="0"/>
          </a:p>
        </p:txBody>
      </p:sp>
      <p:graphicFrame>
        <p:nvGraphicFramePr>
          <p:cNvPr id="4" name="Object 102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423953"/>
              </p:ext>
            </p:extLst>
          </p:nvPr>
        </p:nvGraphicFramePr>
        <p:xfrm>
          <a:off x="50800" y="2603500"/>
          <a:ext cx="8999538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Worksheet" r:id="rId3" imgW="9525134" imgH="3543418" progId="Excel.Sheet.8">
                  <p:embed/>
                </p:oleObj>
              </mc:Choice>
              <mc:Fallback>
                <p:oleObj name="Worksheet" r:id="rId3" imgW="9525134" imgH="354341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" y="2603500"/>
                        <a:ext cx="8999538" cy="334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48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(Raw) Term-frequency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Term Weighting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64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(Raw)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Seperti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halnya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binary,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saja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mempertimbangkan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jumlah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kemunculan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kata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: 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count </a:t>
            </a:r>
            <a:r>
              <a:rPr lang="en-US" altLang="en-US" sz="2800" b="1" i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vector</a:t>
            </a:r>
          </a:p>
          <a:p>
            <a:pPr marL="0" indent="0">
              <a:buNone/>
            </a:pP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Term frequency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tf</a:t>
            </a:r>
            <a:r>
              <a:rPr lang="en-US" altLang="en-US" sz="2800" b="1" i="1" baseline="-250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t,d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term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d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didefiniskan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sebagai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jumlah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kemunculan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term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t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d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2800" b="1" i="1" dirty="0" smtClean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2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(Raw)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Seperti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halnya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binary,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saja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mempertimbangkan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jumlah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kemunculan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kata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: 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count </a:t>
            </a:r>
            <a:r>
              <a:rPr lang="en-US" altLang="en-US" sz="2800" b="1" i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vector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Term frequency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TF</a:t>
            </a:r>
            <a:r>
              <a:rPr lang="en-US" altLang="en-US" sz="2800" b="1" i="1" baseline="-25000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t,d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d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didefiniskan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jumlah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kemunculan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t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d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  <a:endParaRPr lang="en-US" altLang="en-US" sz="2800" b="1" i="1" dirty="0" smtClean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35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(Raw)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402787"/>
              </p:ext>
            </p:extLst>
          </p:nvPr>
        </p:nvGraphicFramePr>
        <p:xfrm>
          <a:off x="230748" y="3048000"/>
          <a:ext cx="8688388" cy="268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Worksheet" r:id="rId3" imgW="9525134" imgH="2895578" progId="Excel.Sheet.8">
                  <p:embed/>
                </p:oleObj>
              </mc:Choice>
              <mc:Fallback>
                <p:oleObj name="Worksheet" r:id="rId3" imgW="9525134" imgH="289557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748" y="3048000"/>
                        <a:ext cx="8688388" cy="268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297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(Raw)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Term </a:t>
            </a:r>
            <a:r>
              <a:rPr lang="en-US" altLang="en-US" sz="2800" dirty="0">
                <a:ea typeface="ＭＳ Ｐゴシック" panose="020B0600070205080204" pitchFamily="34" charset="-128"/>
              </a:rPr>
              <a:t>frequency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TF</a:t>
            </a:r>
            <a:r>
              <a:rPr lang="en-US" altLang="en-US" sz="2800" b="1" i="1" baseline="-25000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t,d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d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didefiniskan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jumlah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kemunculan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t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d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</a:p>
          <a:p>
            <a:pPr marL="0" indent="0">
              <a:buNone/>
            </a:pP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TF</a:t>
            </a:r>
            <a:r>
              <a:rPr lang="en-US" altLang="en-US" sz="2800" b="1" i="1" baseline="-25000" dirty="0" err="1" smtClean="0">
                <a:solidFill>
                  <a:srgbClr val="00B0F0"/>
                </a:solidFill>
                <a:ea typeface="ＭＳ Ｐゴシック" panose="020B0600070205080204" pitchFamily="34" charset="-128"/>
              </a:rPr>
              <a:t>Anthony</a:t>
            </a:r>
            <a:r>
              <a:rPr lang="en-US" altLang="en-US" sz="2800" b="1" i="1" baseline="-25000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b="1" i="1" baseline="-25000" dirty="0">
                <a:solidFill>
                  <a:schemeClr val="accent5"/>
                </a:solidFill>
                <a:ea typeface="ＭＳ Ｐゴシック" panose="020B0600070205080204" pitchFamily="34" charset="-128"/>
              </a:rPr>
              <a:t>Antony and </a:t>
            </a:r>
            <a:r>
              <a:rPr lang="en-US" altLang="en-US" sz="2800" b="1" i="1" baseline="-25000" dirty="0" smtClean="0">
                <a:solidFill>
                  <a:schemeClr val="accent5"/>
                </a:solidFill>
                <a:ea typeface="ＭＳ Ｐゴシック" panose="020B0600070205080204" pitchFamily="34" charset="-128"/>
              </a:rPr>
              <a:t>Cleopatra</a:t>
            </a:r>
            <a:r>
              <a:rPr lang="en-US" altLang="en-US" sz="2800" b="1" i="1" dirty="0" smtClean="0">
                <a:solidFill>
                  <a:schemeClr val="accent5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= 157</a:t>
            </a:r>
          </a:p>
          <a:p>
            <a:pPr marL="0" indent="0">
              <a:buNone/>
            </a:pP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TF</a:t>
            </a:r>
            <a:r>
              <a:rPr lang="en-US" altLang="en-US" sz="2800" b="1" i="1" baseline="-25000" dirty="0" err="1" smtClean="0">
                <a:solidFill>
                  <a:srgbClr val="00B0F0"/>
                </a:solidFill>
                <a:ea typeface="ＭＳ Ｐゴシック" panose="020B0600070205080204" pitchFamily="34" charset="-128"/>
              </a:rPr>
              <a:t>Anthony</a:t>
            </a:r>
            <a:r>
              <a:rPr lang="en-US" altLang="en-US" sz="2800" b="1" i="1" baseline="-25000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b="1" i="1" baseline="-25000" dirty="0" smtClean="0">
                <a:solidFill>
                  <a:schemeClr val="accent5"/>
                </a:solidFill>
                <a:ea typeface="ＭＳ Ｐゴシック" panose="020B0600070205080204" pitchFamily="34" charset="-128"/>
              </a:rPr>
              <a:t>Julius </a:t>
            </a:r>
            <a:r>
              <a:rPr lang="en-US" altLang="en-US" sz="2800" b="1" i="1" baseline="-25000" dirty="0">
                <a:solidFill>
                  <a:schemeClr val="accent5"/>
                </a:solidFill>
                <a:ea typeface="ＭＳ Ｐゴシック" panose="020B0600070205080204" pitchFamily="34" charset="-128"/>
              </a:rPr>
              <a:t>C</a:t>
            </a:r>
            <a:r>
              <a:rPr lang="en-US" altLang="en-US" sz="2800" b="1" i="1" baseline="-25000" dirty="0" smtClean="0">
                <a:solidFill>
                  <a:schemeClr val="accent5"/>
                </a:solidFill>
                <a:ea typeface="ＭＳ Ｐゴシック" panose="020B0600070205080204" pitchFamily="34" charset="-128"/>
              </a:rPr>
              <a:t>aesar</a:t>
            </a:r>
            <a:r>
              <a:rPr lang="en-US" altLang="en-US" sz="2800" b="1" i="1" dirty="0" smtClean="0">
                <a:solidFill>
                  <a:schemeClr val="accent5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= </a:t>
            </a:r>
            <a:r>
              <a:rPr lang="en-US" altLang="en-US" sz="2800" b="1" i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73</a:t>
            </a:r>
            <a:endParaRPr lang="en-US" altLang="en-US" sz="2800" b="1" i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TF</a:t>
            </a:r>
            <a:r>
              <a:rPr lang="en-US" altLang="en-US" sz="2800" b="1" i="1" baseline="-25000" dirty="0" err="1" smtClean="0">
                <a:solidFill>
                  <a:srgbClr val="00B0F0"/>
                </a:solidFill>
                <a:ea typeface="ＭＳ Ｐゴシック" panose="020B0600070205080204" pitchFamily="34" charset="-128"/>
              </a:rPr>
              <a:t>Mercy</a:t>
            </a:r>
            <a:r>
              <a:rPr lang="en-US" altLang="en-US" sz="2800" b="1" i="1" baseline="-25000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b="1" i="1" baseline="-25000" dirty="0" smtClean="0">
                <a:solidFill>
                  <a:schemeClr val="accent5"/>
                </a:solidFill>
                <a:ea typeface="ＭＳ Ｐゴシック" panose="020B0600070205080204" pitchFamily="34" charset="-128"/>
              </a:rPr>
              <a:t>Macbeth</a:t>
            </a:r>
            <a:r>
              <a:rPr lang="en-US" altLang="en-US" sz="2800" b="1" i="1" dirty="0" smtClean="0">
                <a:solidFill>
                  <a:schemeClr val="accent5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= </a:t>
            </a:r>
            <a:r>
              <a:rPr lang="en-US" altLang="en-US" sz="2800" b="1" i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1</a:t>
            </a:r>
            <a:endParaRPr lang="en-US" altLang="en-US" sz="2800" b="1" i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110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(Raw)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Raw term frequency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kurang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relevan</a:t>
            </a:r>
            <a:r>
              <a:rPr lang="en-US" altLang="en-US" sz="2800" dirty="0">
                <a:ea typeface="ＭＳ Ｐゴシック" panose="020B0600070205080204" pitchFamily="34" charset="-128"/>
              </a:rPr>
              <a:t>:</a:t>
            </a:r>
          </a:p>
          <a:p>
            <a:pPr lvl="1"/>
            <a:r>
              <a:rPr lang="en-US" altLang="en-US" sz="24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400" dirty="0">
                <a:ea typeface="ＭＳ Ｐゴシック" panose="020B0600070205080204" pitchFamily="34" charset="-128"/>
              </a:rPr>
              <a:t> term yang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400" dirty="0">
                <a:ea typeface="ＭＳ Ｐゴシック" panose="020B0600070205080204" pitchFamily="34" charset="-128"/>
              </a:rPr>
              <a:t> 10 kali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memang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penting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mewakili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dibandingkan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2400" dirty="0">
                <a:ea typeface="ＭＳ Ｐゴシック" panose="020B0600070205080204" pitchFamily="34" charset="-128"/>
              </a:rPr>
              <a:t> term yang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cuma</a:t>
            </a:r>
            <a:r>
              <a:rPr lang="en-US" altLang="en-US" sz="2400" dirty="0">
                <a:ea typeface="ＭＳ Ｐゴシック" panose="020B0600070205080204" pitchFamily="34" charset="-128"/>
              </a:rPr>
              <a:t> 1 kali.</a:t>
            </a:r>
          </a:p>
          <a:p>
            <a:pPr lvl="1"/>
            <a:r>
              <a:rPr lang="en-US" altLang="en-US" sz="2400" dirty="0" err="1">
                <a:ea typeface="ＭＳ Ｐゴシック" panose="020B0600070205080204" pitchFamily="34" charset="-128"/>
              </a:rPr>
              <a:t>Tapi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2400" dirty="0">
                <a:ea typeface="ＭＳ Ｐゴシック" panose="020B0600070205080204" pitchFamily="34" charset="-128"/>
              </a:rPr>
              <a:t> berate 10 kali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lebih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penting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.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6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Setelah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melakukan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preprocessing,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kita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mendapatkan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set term </a:t>
            </a:r>
            <a:r>
              <a:rPr lang="en-US" altLang="en-US" sz="2800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bisa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kita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jadikan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indeks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Indeks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perwakilan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dokumen.aa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Indeks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memudahkan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proses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selanjutnya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teks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mining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ataupun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 IR.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26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(Raw)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Relevance does not increase proportionally with term frequency. </a:t>
            </a:r>
            <a:endParaRPr lang="en-US" altLang="en-US" sz="4000" b="1" i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055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Log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Term Weighting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507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Log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Log Term-frequency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term t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d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adalah</a:t>
            </a: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0 → 0, 1 → 1, 2 → 1.3, 10 → 2, 1000 → 4, etc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249017"/>
              </p:ext>
            </p:extLst>
          </p:nvPr>
        </p:nvGraphicFramePr>
        <p:xfrm>
          <a:off x="1036572" y="3510564"/>
          <a:ext cx="7102878" cy="111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3" imgW="2108160" imgH="457200" progId="Equation.3">
                  <p:embed/>
                </p:oleObj>
              </mc:Choice>
              <mc:Fallback>
                <p:oleObj name="Equation" r:id="rId3" imgW="2108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572" y="3510564"/>
                        <a:ext cx="7102878" cy="111883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96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Log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Log Term-frequency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term t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d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adalah</a:t>
            </a: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0 → 0, 1 → 1, 2 → 1.3, 10 → 2, 1000 → 4, etc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249017"/>
              </p:ext>
            </p:extLst>
          </p:nvPr>
        </p:nvGraphicFramePr>
        <p:xfrm>
          <a:off x="1036572" y="3510564"/>
          <a:ext cx="7102878" cy="111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3" imgW="2108160" imgH="457200" progId="Equation.3">
                  <p:embed/>
                </p:oleObj>
              </mc:Choice>
              <mc:Fallback>
                <p:oleObj name="Equation" r:id="rId3" imgW="2108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572" y="3510564"/>
                        <a:ext cx="7102878" cy="111883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14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Log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8760"/>
              </p:ext>
            </p:extLst>
          </p:nvPr>
        </p:nvGraphicFramePr>
        <p:xfrm>
          <a:off x="84783" y="2330005"/>
          <a:ext cx="8938906" cy="40163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05480"/>
                <a:gridCol w="1433814"/>
                <a:gridCol w="1538589"/>
                <a:gridCol w="1205480"/>
                <a:gridCol w="1205480"/>
                <a:gridCol w="1205480"/>
                <a:gridCol w="1144583"/>
              </a:tblGrid>
              <a:tr h="7314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W</a:t>
                      </a:r>
                      <a:r>
                        <a:rPr lang="en-US" sz="1600" baseline="-25000" dirty="0" err="1" smtClean="0">
                          <a:solidFill>
                            <a:schemeClr val="bg1"/>
                          </a:solidFill>
                        </a:rPr>
                        <a:t>tf</a:t>
                      </a:r>
                      <a:endParaRPr lang="en-US" sz="16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Antony </a:t>
                      </a:r>
                      <a:br>
                        <a:rPr lang="en-US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&amp; Cleopatra</a:t>
                      </a:r>
                    </a:p>
                  </a:txBody>
                  <a:tcPr marL="91432" marR="91432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Julius Caesar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Tempest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Hamlet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Othello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Macbeth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</a:tr>
              <a:tr h="4924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Antony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log(157)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log(73)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</a:tr>
              <a:tr h="503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Brutus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log(4)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log(157)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</a:tr>
              <a:tr h="503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Caesar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log(232)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log(227)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log(2)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</a:tr>
              <a:tr h="359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Calpurnia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log(10)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</a:tr>
              <a:tr h="4867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Cleopatra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log(57)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</a:tr>
              <a:tr h="433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Mercy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log(2) 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log(3)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log(5)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log(5)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</a:tr>
              <a:tr h="503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 smtClean="0">
                          <a:solidFill>
                            <a:srgbClr val="212121"/>
                          </a:solidFill>
                          <a:effectLst/>
                        </a:rPr>
                        <a:t>Worser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log(2)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1+ </a:t>
                      </a:r>
                      <a:r>
                        <a:rPr lang="en-US" sz="16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6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log(1) </a:t>
                      </a:r>
                      <a:endParaRPr lang="en-US" sz="16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3" marR="9523" marT="952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2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Log </a:t>
            </a:r>
            <a:r>
              <a:rPr lang="en-US" altLang="en-US" i="1" dirty="0">
                <a:ea typeface="ＭＳ Ｐゴシック" panose="020B0600070205080204" pitchFamily="34" charset="-128"/>
              </a:rPr>
              <a:t>Term-frequency</a:t>
            </a:r>
            <a:endParaRPr 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8760"/>
              </p:ext>
            </p:extLst>
          </p:nvPr>
        </p:nvGraphicFramePr>
        <p:xfrm>
          <a:off x="84783" y="2330005"/>
          <a:ext cx="8938906" cy="40163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05480"/>
                <a:gridCol w="1433814"/>
                <a:gridCol w="1538589"/>
                <a:gridCol w="1205480"/>
                <a:gridCol w="1205480"/>
                <a:gridCol w="1205480"/>
                <a:gridCol w="1144583"/>
              </a:tblGrid>
              <a:tr h="7314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W</a:t>
                      </a:r>
                      <a:r>
                        <a:rPr lang="en-US" sz="1600" baseline="-25000" dirty="0" err="1" smtClean="0">
                          <a:solidFill>
                            <a:schemeClr val="bg1"/>
                          </a:solidFill>
                        </a:rPr>
                        <a:t>tf</a:t>
                      </a:r>
                      <a:endParaRPr lang="en-US" sz="1600" baseline="-25000" dirty="0">
                        <a:solidFill>
                          <a:schemeClr val="bg1"/>
                        </a:solidFill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Antony </a:t>
                      </a:r>
                      <a:br>
                        <a:rPr lang="en-US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&amp; Cleopatra</a:t>
                      </a:r>
                    </a:p>
                  </a:txBody>
                  <a:tcPr marL="91432" marR="91432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Julius Caesar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Tempest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Hamlet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Othello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Macbeth</a:t>
                      </a:r>
                      <a:endParaRPr 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09" marB="45709" anchor="ctr"/>
                </a:tc>
              </a:tr>
              <a:tr h="4924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Antony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3.195899652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2.86332286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</a:tr>
              <a:tr h="503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Brutus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1.602059991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3.195899652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</a:tr>
              <a:tr h="503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Caesar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3.365487985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3.356025857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1.301029996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0298" marR="10298" marT="10298" marB="0" anchor="ctr"/>
                </a:tc>
              </a:tr>
              <a:tr h="359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Calpurnia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</a:tr>
              <a:tr h="4867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Cleopatra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2.755874856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</a:tr>
              <a:tr h="433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Mercy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1.301029996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1.477121255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1.698970004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1.698970004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0298" marR="10298" marT="10298" marB="0" anchor="ctr"/>
                </a:tc>
              </a:tr>
              <a:tr h="503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 smtClean="0">
                          <a:solidFill>
                            <a:srgbClr val="212121"/>
                          </a:solidFill>
                          <a:effectLst/>
                        </a:rPr>
                        <a:t>Worser</a:t>
                      </a:r>
                      <a:endParaRPr lang="en-US" sz="16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1.301029996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0298" marR="10298" marT="102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298" marR="10298" marT="1029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3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Term Weighting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20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TF-IDF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perkalian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antara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(Log)TF </a:t>
            </a:r>
            <a:r>
              <a:rPr lang="en-US" altLang="en-US" sz="2800" dirty="0">
                <a:ea typeface="ＭＳ Ｐゴシック" panose="020B0600070205080204" pitchFamily="34" charset="-128"/>
              </a:rPr>
              <a:t>and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IDF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-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nya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TF-IDF 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= TF x IDF</a:t>
            </a:r>
          </a:p>
          <a:p>
            <a:pPr marL="0" lvl="1" indent="0">
              <a:buNone/>
            </a:pP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Catatan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: </a:t>
            </a: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tanda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“-” </a:t>
            </a: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dalam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tf-idf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adalah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tanda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hubung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4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bukan</a:t>
            </a:r>
            <a:r>
              <a:rPr lang="en-US" altLang="en-US" sz="24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minus!. </a:t>
            </a:r>
            <a:r>
              <a:rPr lang="en-US" altLang="en-US" sz="24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Alternative : </a:t>
            </a:r>
            <a:r>
              <a:rPr lang="en-US" altLang="en-US" sz="24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TFf.IDF</a:t>
            </a:r>
            <a:r>
              <a:rPr lang="en-US" altLang="en-US" sz="24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TF x IDF</a:t>
            </a:r>
            <a:endParaRPr lang="en-US" altLang="en-US" sz="2400" b="1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911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TF-IDF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perkalian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antara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(Log)TF </a:t>
            </a:r>
            <a:r>
              <a:rPr lang="en-US" altLang="en-US" sz="2800" dirty="0">
                <a:ea typeface="ＭＳ Ｐゴシック" panose="020B0600070205080204" pitchFamily="34" charset="-128"/>
              </a:rPr>
              <a:t>and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IDF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-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nya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</a:p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TF-IDF = TF x IDF</a:t>
            </a:r>
          </a:p>
          <a:p>
            <a:pPr marL="342900" lvl="1" indent="-342900"/>
            <a:r>
              <a:rPr lang="en-US" altLang="en-US" sz="2400" dirty="0" err="1">
                <a:ea typeface="ＭＳ Ｐゴシック" panose="020B0600070205080204" pitchFamily="34" charset="-128"/>
              </a:rPr>
              <a:t>Catatan</a:t>
            </a:r>
            <a:r>
              <a:rPr lang="en-US" altLang="en-US" sz="2400" dirty="0">
                <a:ea typeface="ＭＳ Ｐゴシック" panose="020B0600070205080204" pitchFamily="34" charset="-128"/>
              </a:rPr>
              <a:t>: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tanda</a:t>
            </a:r>
            <a:r>
              <a:rPr lang="en-US" altLang="en-US" sz="2400" dirty="0">
                <a:ea typeface="ＭＳ Ｐゴシック" panose="020B0600070205080204" pitchFamily="34" charset="-128"/>
              </a:rPr>
              <a:t> “-”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tf-idf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tanda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hubung</a:t>
            </a:r>
            <a:r>
              <a:rPr lang="en-US" altLang="en-US" sz="2400" dirty="0">
                <a:ea typeface="ＭＳ Ｐゴシック" panose="020B0600070205080204" pitchFamily="34" charset="-128"/>
              </a:rPr>
              <a:t>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bukan</a:t>
            </a:r>
            <a:r>
              <a:rPr lang="en-US" altLang="en-US" sz="2400" dirty="0">
                <a:ea typeface="ＭＳ Ｐゴシック" panose="020B0600070205080204" pitchFamily="34" charset="-128"/>
              </a:rPr>
              <a:t> minus!. </a:t>
            </a:r>
            <a:r>
              <a:rPr lang="en-US" altLang="en-US" sz="24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Alternative : </a:t>
            </a:r>
            <a:r>
              <a:rPr lang="en-US" altLang="en-US" sz="24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TFf.IDF</a:t>
            </a:r>
            <a:r>
              <a:rPr lang="en-US" altLang="en-US" sz="24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, TF </a:t>
            </a:r>
            <a:r>
              <a:rPr lang="en-US" altLang="en-US" sz="24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x </a:t>
            </a:r>
            <a:r>
              <a:rPr lang="en-US" altLang="en-US" sz="24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IDF</a:t>
            </a:r>
            <a:endParaRPr lang="en-US" altLang="en-US" sz="24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8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 smtClean="0">
                <a:ea typeface="ＭＳ Ｐゴシック" panose="020B0600070205080204" pitchFamily="34" charset="-128"/>
              </a:rPr>
              <a:t>Apa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itu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IDF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?</a:t>
            </a:r>
          </a:p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IDF </a:t>
            </a:r>
            <a:r>
              <a:rPr lang="en-US" altLang="en-US" sz="2800" dirty="0">
                <a:ea typeface="ＭＳ Ｐゴシック" panose="020B0600070205080204" pitchFamily="34" charset="-128"/>
              </a:rPr>
              <a:t>: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Inverse Document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Frequency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atau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Kebalikan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ea typeface="ＭＳ Ｐゴシック" panose="020B0600070205080204" pitchFamily="34" charset="-128"/>
              </a:rPr>
              <a:t> Document Frequency </a:t>
            </a:r>
            <a:endParaRPr lang="en-US" altLang="en-US" sz="24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00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Setelah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melakukan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preprocessing,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kita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mendapatkan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set term </a:t>
            </a:r>
            <a:r>
              <a:rPr lang="en-US" altLang="en-US" sz="2800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bisa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kita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jadikan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sebagai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indeks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.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800" b="1" dirty="0" err="1">
                <a:ea typeface="ＭＳ Ｐゴシック" panose="020B0600070205080204" pitchFamily="34" charset="-128"/>
              </a:rPr>
              <a:t>Indeks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perwakilan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2800" b="1" dirty="0" err="1">
                <a:ea typeface="ＭＳ Ｐゴシック" panose="020B0600070205080204" pitchFamily="34" charset="-128"/>
              </a:rPr>
              <a:t>Indeks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memudahkan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proses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selanjutnya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teks</a:t>
            </a:r>
            <a:r>
              <a:rPr lang="en-US" altLang="en-US" sz="2800" dirty="0">
                <a:ea typeface="ＭＳ Ｐゴシック" panose="020B0600070205080204" pitchFamily="34" charset="-128"/>
              </a:rPr>
              <a:t> mining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ataupun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IR.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1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Document frequency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(</a:t>
            </a:r>
            <a:r>
              <a:rPr lang="en-US" altLang="en-US" sz="2800" i="1" dirty="0" err="1">
                <a:ea typeface="ＭＳ Ｐゴシック" panose="020B0600070205080204" pitchFamily="34" charset="-128"/>
              </a:rPr>
              <a:t>df</a:t>
            </a:r>
            <a:r>
              <a:rPr lang="en-US" altLang="en-US" sz="2800" i="1" baseline="-25000" dirty="0" err="1">
                <a:ea typeface="ＭＳ Ｐゴシック" panose="020B0600070205080204" pitchFamily="34" charset="-128"/>
              </a:rPr>
              <a:t>t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)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jumlah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mengandung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term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t</a:t>
            </a:r>
          </a:p>
          <a:p>
            <a:pPr marL="457200" lvl="1" indent="0">
              <a:buNone/>
            </a:pP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baseline="-250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b="1" i="1" baseline="-250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 </a:t>
            </a:r>
            <a:r>
              <a:rPr lang="en-US" altLang="en-US" sz="2800" b="1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N</a:t>
            </a:r>
          </a:p>
          <a:p>
            <a:pPr marL="457200" lvl="1" indent="0">
              <a:buNone/>
            </a:pPr>
            <a:r>
              <a:rPr lang="en-US" altLang="en-US" sz="2800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N = </a:t>
            </a:r>
            <a:r>
              <a:rPr lang="en-US" altLang="en-US" sz="2800" i="1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Jumlah</a:t>
            </a:r>
            <a:r>
              <a:rPr lang="en-US" altLang="en-US" sz="2800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Dokumen</a:t>
            </a:r>
            <a:endParaRPr lang="en-US" altLang="en-US" sz="2800" i="1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106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Document frequency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(</a:t>
            </a:r>
            <a:r>
              <a:rPr lang="en-US" altLang="en-US" sz="2800" i="1" dirty="0" err="1">
                <a:ea typeface="ＭＳ Ｐゴシック" panose="020B0600070205080204" pitchFamily="34" charset="-128"/>
              </a:rPr>
              <a:t>df</a:t>
            </a:r>
            <a:r>
              <a:rPr lang="en-US" altLang="en-US" sz="2800" i="1" baseline="-25000" dirty="0" err="1">
                <a:ea typeface="ＭＳ Ｐゴシック" panose="020B0600070205080204" pitchFamily="34" charset="-128"/>
              </a:rPr>
              <a:t>t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)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jumlah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mengandung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term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t</a:t>
            </a:r>
          </a:p>
          <a:p>
            <a:pPr lvl="1"/>
            <a:r>
              <a:rPr lang="en-US" altLang="en-US" sz="2800" b="1" dirty="0" err="1"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baseline="-25000" dirty="0" err="1">
                <a:ea typeface="ＭＳ Ｐゴシック" panose="020B0600070205080204" pitchFamily="34" charset="-128"/>
              </a:rPr>
              <a:t>t</a:t>
            </a:r>
            <a:r>
              <a:rPr lang="en-US" altLang="en-US" sz="2800" b="1" i="1" baseline="-250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 </a:t>
            </a:r>
            <a:r>
              <a:rPr lang="en-US" altLang="en-US" sz="2800" b="1" i="1" dirty="0" smtClean="0">
                <a:ea typeface="ＭＳ Ｐゴシック" panose="020B0600070205080204" pitchFamily="34" charset="-128"/>
              </a:rPr>
              <a:t>N</a:t>
            </a:r>
          </a:p>
          <a:p>
            <a:pPr lvl="1"/>
            <a:r>
              <a:rPr lang="en-US" altLang="en-US" sz="2800" i="1" dirty="0" smtClean="0">
                <a:ea typeface="ＭＳ Ｐゴシック" panose="020B0600070205080204" pitchFamily="34" charset="-128"/>
              </a:rPr>
              <a:t>N = </a:t>
            </a:r>
            <a:r>
              <a:rPr lang="en-US" altLang="en-US" sz="2800" i="1" dirty="0" err="1" smtClean="0">
                <a:ea typeface="ＭＳ Ｐゴシック" panose="020B0600070205080204" pitchFamily="34" charset="-128"/>
              </a:rPr>
              <a:t>Jumlah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 err="1" smtClean="0">
                <a:ea typeface="ＭＳ Ｐゴシック" panose="020B0600070205080204" pitchFamily="34" charset="-128"/>
              </a:rPr>
              <a:t>Dokumen</a:t>
            </a:r>
            <a:endParaRPr lang="en-US" altLang="en-US" sz="2800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4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frequency</a:t>
            </a:r>
            <a:endParaRPr 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850822"/>
              </p:ext>
            </p:extLst>
          </p:nvPr>
        </p:nvGraphicFramePr>
        <p:xfrm>
          <a:off x="304800" y="2743198"/>
          <a:ext cx="8368338" cy="32004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7300"/>
                <a:gridCol w="1143925"/>
                <a:gridCol w="1075613"/>
                <a:gridCol w="1075613"/>
                <a:gridCol w="1075613"/>
                <a:gridCol w="975677"/>
                <a:gridCol w="1057266"/>
                <a:gridCol w="957331"/>
              </a:tblGrid>
              <a:tr h="107109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98402" marR="98402" marT="49211" marB="4921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Antony </a:t>
                      </a:r>
                      <a:br>
                        <a:rPr 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&amp; Cleopatra</a:t>
                      </a:r>
                    </a:p>
                  </a:txBody>
                  <a:tcPr marL="98402" marR="98402" marT="49211" marB="492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Julius Caesar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402" marR="98402" marT="49211" marB="492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Tempest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402" marR="98402" marT="49211" marB="492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Hamlet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402" marR="98402" marT="49211" marB="492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Othello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402" marR="98402" marT="49211" marB="492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Macbeth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402" marR="98402" marT="49211" marB="492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en-US" sz="2000" b="1" kern="1200" baseline="-25000" dirty="0" err="1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2000" b="1" kern="1200" baseline="-25000" dirty="0">
                        <a:solidFill>
                          <a:srgbClr val="92D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8402" marR="98402" marT="49211" marB="49211" anchor="ctr"/>
                </a:tc>
              </a:tr>
              <a:tr h="304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Antony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0250" marR="10250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" marR="10249" marT="10252" marB="0" anchor="ctr"/>
                </a:tc>
              </a:tr>
              <a:tr h="304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Brutus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0250" marR="10250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b="1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" marR="10249" marT="10252" marB="0" anchor="ctr"/>
                </a:tc>
              </a:tr>
              <a:tr h="304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Caesar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0250" marR="10250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227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b="1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" marR="10249" marT="10252" marB="0" anchor="ctr"/>
                </a:tc>
              </a:tr>
              <a:tr h="304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Calpurnia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0250" marR="10250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" marR="10249" marT="10252" marB="0" anchor="ctr"/>
                </a:tc>
              </a:tr>
              <a:tr h="304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Cleopatra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0250" marR="10250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" marR="10249" marT="10252" marB="0" anchor="ctr"/>
                </a:tc>
              </a:tr>
              <a:tr h="304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Mercy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0250" marR="10250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b="1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" marR="10249" marT="10252" marB="0" anchor="ctr"/>
                </a:tc>
              </a:tr>
              <a:tr h="304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 smtClean="0">
                          <a:solidFill>
                            <a:srgbClr val="212121"/>
                          </a:solidFill>
                          <a:effectLst/>
                        </a:rPr>
                        <a:t>Worser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0250" marR="10250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kern="1200" dirty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249" marR="10249" marT="102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" marR="10249" marT="1025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25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Document frequency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(</a:t>
            </a:r>
            <a:r>
              <a:rPr lang="en-US" altLang="en-US" sz="2800" i="1" dirty="0" err="1">
                <a:ea typeface="ＭＳ Ｐゴシック" panose="020B0600070205080204" pitchFamily="34" charset="-128"/>
              </a:rPr>
              <a:t>df</a:t>
            </a:r>
            <a:r>
              <a:rPr lang="en-US" altLang="en-US" sz="2800" i="1" baseline="-25000" dirty="0" err="1">
                <a:ea typeface="ＭＳ Ｐゴシック" panose="020B0600070205080204" pitchFamily="34" charset="-128"/>
              </a:rPr>
              <a:t>t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)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jumlah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mengandung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t</a:t>
            </a:r>
          </a:p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Rare terms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 err="1"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>
                <a:ea typeface="ＭＳ Ｐゴシック" panose="020B0600070205080204" pitchFamily="34" charset="-128"/>
              </a:rPr>
              <a:t>kecil</a:t>
            </a:r>
            <a:endParaRPr lang="en-US" altLang="en-US" sz="2800" b="1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b="1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Frequent terms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besar</a:t>
            </a:r>
            <a:endParaRPr lang="en-US" altLang="en-US" sz="2800" b="1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08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Document frequency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(</a:t>
            </a:r>
            <a:r>
              <a:rPr lang="en-US" altLang="en-US" sz="2800" i="1" dirty="0" err="1">
                <a:ea typeface="ＭＳ Ｐゴシック" panose="020B0600070205080204" pitchFamily="34" charset="-128"/>
              </a:rPr>
              <a:t>df</a:t>
            </a:r>
            <a:r>
              <a:rPr lang="en-US" altLang="en-US" sz="2800" i="1" baseline="-25000" dirty="0" err="1">
                <a:ea typeface="ＭＳ Ｐゴシック" panose="020B0600070205080204" pitchFamily="34" charset="-128"/>
              </a:rPr>
              <a:t>t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)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jumlah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mengandung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t</a:t>
            </a:r>
          </a:p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Rare terms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 err="1"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>
                <a:ea typeface="ＭＳ Ｐゴシック" panose="020B0600070205080204" pitchFamily="34" charset="-128"/>
              </a:rPr>
              <a:t>kecil</a:t>
            </a:r>
            <a:endParaRPr lang="en-US" altLang="en-US" sz="2800" b="1" dirty="0">
              <a:ea typeface="ＭＳ Ｐゴシック" panose="020B0600070205080204" pitchFamily="34" charset="-128"/>
            </a:endParaRPr>
          </a:p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Frequent terms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besar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99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 smtClean="0">
                <a:ea typeface="ＭＳ Ｐゴシック" panose="020B0600070205080204" pitchFamily="34" charset="-128"/>
              </a:rPr>
              <a:t>Apa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itu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IDF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?</a:t>
            </a:r>
          </a:p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IDF </a:t>
            </a:r>
            <a:r>
              <a:rPr lang="en-US" altLang="en-US" sz="2800" dirty="0">
                <a:ea typeface="ＭＳ Ｐゴシック" panose="020B0600070205080204" pitchFamily="34" charset="-128"/>
              </a:rPr>
              <a:t>: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Inverse Document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Frequency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atau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Kebalikan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ea typeface="ＭＳ Ｐゴシック" panose="020B0600070205080204" pitchFamily="34" charset="-128"/>
              </a:rPr>
              <a:t> Document Frequency </a:t>
            </a:r>
            <a:endParaRPr lang="en-US" altLang="en-US" sz="24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7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Kata-kata 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banyak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kata yang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penting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Misal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kata :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di,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atau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merupakan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tinggi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bisa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Sering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hampir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semua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dokumena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Kata-kata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seperti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ini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kurang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informative</a:t>
            </a:r>
          </a:p>
        </p:txBody>
      </p:sp>
    </p:spTree>
    <p:extLst>
      <p:ext uri="{BB962C8B-B14F-4D97-AF65-F5344CB8AC3E}">
        <p14:creationId xmlns:p14="http://schemas.microsoft.com/office/powerpoint/2010/main" val="9467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Kata-kata 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banyak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kata yang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penting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Misal</a:t>
            </a:r>
            <a:r>
              <a:rPr lang="en-US" altLang="en-US" sz="2800" dirty="0">
                <a:ea typeface="ＭＳ Ｐゴシック" panose="020B0600070205080204" pitchFamily="34" charset="-128"/>
              </a:rPr>
              <a:t> kata :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ea typeface="ＭＳ Ｐゴシック" panose="020B0600070205080204" pitchFamily="34" charset="-128"/>
              </a:rPr>
              <a:t>, di,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tinggi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bisa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Sering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hampir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semua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Kata-kata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seperti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ini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kurang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informative</a:t>
            </a:r>
          </a:p>
        </p:txBody>
      </p:sp>
    </p:spTree>
    <p:extLst>
      <p:ext uri="{BB962C8B-B14F-4D97-AF65-F5344CB8AC3E}">
        <p14:creationId xmlns:p14="http://schemas.microsoft.com/office/powerpoint/2010/main" val="33025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Kata-kata 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banyak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kata yang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penting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Misal</a:t>
            </a:r>
            <a:r>
              <a:rPr lang="en-US" altLang="en-US" sz="2800" dirty="0">
                <a:ea typeface="ＭＳ Ｐゴシック" panose="020B0600070205080204" pitchFamily="34" charset="-128"/>
              </a:rPr>
              <a:t> kata :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ea typeface="ＭＳ Ｐゴシック" panose="020B0600070205080204" pitchFamily="34" charset="-128"/>
              </a:rPr>
              <a:t>, di,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atau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merupakan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tinggi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bisa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Sering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hampir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semua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Kata-kata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seperti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ini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kurang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informatif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261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sisi</a:t>
            </a:r>
            <a:r>
              <a:rPr lang="en-US" altLang="en-US" sz="2800" dirty="0">
                <a:ea typeface="ＭＳ Ｐゴシック" panose="020B0600070205080204" pitchFamily="34" charset="-128"/>
              </a:rPr>
              <a:t> lain,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kata-kata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langka</a:t>
            </a:r>
            <a:r>
              <a:rPr lang="en-US" altLang="en-US" sz="2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sedikit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lebih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informatif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Misal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kata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Meganthropus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yang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sejarah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hampir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pernah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dokumen-dokumen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lain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seperti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olahraga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ekonomi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maupun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politik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. 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80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984155"/>
              </p:ext>
            </p:extLst>
          </p:nvPr>
        </p:nvGraphicFramePr>
        <p:xfrm>
          <a:off x="809625" y="2441443"/>
          <a:ext cx="752475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50"/>
                <a:gridCol w="1504950"/>
                <a:gridCol w="1504950"/>
                <a:gridCol w="1504950"/>
                <a:gridCol w="1504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Token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Filtering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Stemming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applied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applied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apply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apply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apply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words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word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-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texts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r>
                        <a:rPr lang="id-ID" sz="1800" b="0" dirty="0" smtClean="0">
                          <a:effectLst/>
                        </a:rPr>
                        <a:t>s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9" marR="6859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70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sisi</a:t>
            </a:r>
            <a:r>
              <a:rPr lang="en-US" altLang="en-US" sz="2800" dirty="0">
                <a:ea typeface="ＭＳ Ｐゴシック" panose="020B0600070205080204" pitchFamily="34" charset="-128"/>
              </a:rPr>
              <a:t> lain,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kata-kata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langka</a:t>
            </a:r>
            <a:r>
              <a:rPr lang="en-US" altLang="en-US" sz="2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sedikit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lebih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informatif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Misal</a:t>
            </a:r>
            <a:r>
              <a:rPr lang="en-US" altLang="en-US" sz="2800" dirty="0">
                <a:ea typeface="ＭＳ Ｐゴシック" panose="020B0600070205080204" pitchFamily="34" charset="-128"/>
              </a:rPr>
              <a:t>, kata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Meganthropus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sejarah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hampir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tidak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pernah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dokumen-dokumen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lain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seperti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olahraga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ekonomi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maupun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politik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 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04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Rare terms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(Kata-kata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langka</a:t>
            </a:r>
            <a:r>
              <a:rPr lang="en-US" altLang="en-US" sz="2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dokumen-dokumen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tertentu</a:t>
            </a:r>
            <a:r>
              <a:rPr lang="en-US" altLang="en-US" sz="2800" dirty="0">
                <a:ea typeface="ＭＳ Ｐゴシック" panose="020B0600070205080204" pitchFamily="34" charset="-128"/>
              </a:rPr>
              <a:t>)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lebih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informatif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dibandingkan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Frequent terms </a:t>
            </a:r>
            <a:r>
              <a:rPr lang="en-US" altLang="en-US" sz="2800" dirty="0">
                <a:ea typeface="ＭＳ Ｐゴシック" panose="020B0600070205080204" pitchFamily="34" charset="-128"/>
              </a:rPr>
              <a:t>(kata-kata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banyak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) </a:t>
            </a:r>
          </a:p>
          <a:p>
            <a:pPr marL="0" indent="0">
              <a:buNone/>
            </a:pP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Oleh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karena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itu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Rare terms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harus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bobot</a:t>
            </a:r>
            <a:r>
              <a:rPr lang="en-US" altLang="en-US" sz="2800" b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b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lebih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besar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daripada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Frequent </a:t>
            </a:r>
            <a:r>
              <a:rPr lang="en-US" altLang="en-US" sz="2800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terms</a:t>
            </a:r>
            <a:endParaRPr lang="en-US" altLang="en-US" sz="2800" i="1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Rare terms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(Kata-kata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langka</a:t>
            </a:r>
            <a:r>
              <a:rPr lang="en-US" altLang="en-US" sz="2800" dirty="0">
                <a:ea typeface="ＭＳ Ｐゴシック" panose="020B0600070205080204" pitchFamily="34" charset="-128"/>
              </a:rPr>
              <a:t>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dokumen-dokumen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tertentu</a:t>
            </a:r>
            <a:r>
              <a:rPr lang="en-US" altLang="en-US" sz="2800" dirty="0">
                <a:ea typeface="ＭＳ Ｐゴシック" panose="020B0600070205080204" pitchFamily="34" charset="-128"/>
              </a:rPr>
              <a:t>)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lebih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informatif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dibandingkan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Frequent terms </a:t>
            </a:r>
            <a:r>
              <a:rPr lang="en-US" altLang="en-US" sz="2800" dirty="0">
                <a:ea typeface="ＭＳ Ｐゴシック" panose="020B0600070205080204" pitchFamily="34" charset="-128"/>
              </a:rPr>
              <a:t>(kata-kata 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banyak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) </a:t>
            </a: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Oleh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karena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itu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Rare terms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harus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bobot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lebih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besar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daripada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Frequent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terms</a:t>
            </a:r>
            <a:endParaRPr lang="en-US" altLang="en-US" sz="2800" i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7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baseline="-25000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ukuran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kebalikan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keinformatifan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t</a:t>
            </a: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idf</a:t>
            </a:r>
            <a:r>
              <a:rPr lang="en-US" altLang="en-US" sz="2800" dirty="0">
                <a:ea typeface="ＭＳ Ｐゴシック" panose="020B0600070205080204" pitchFamily="34" charset="-128"/>
              </a:rPr>
              <a:t> (inverse document frequency)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>
                <a:ea typeface="ＭＳ Ｐゴシック" panose="020B0600070205080204" pitchFamily="34" charset="-128"/>
              </a:rPr>
              <a:t>t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didefinisikan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:</a:t>
            </a:r>
          </a:p>
          <a:p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endParaRPr lang="en-US" altLang="en-US" sz="2800" b="1" dirty="0" smtClean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381529"/>
              </p:ext>
            </p:extLst>
          </p:nvPr>
        </p:nvGraphicFramePr>
        <p:xfrm>
          <a:off x="2182813" y="4661012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4661012"/>
                        <a:ext cx="3636962" cy="7191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2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800" dirty="0" err="1" smtClean="0">
                <a:ea typeface="ＭＳ Ｐゴシック" panose="020B0600070205080204" pitchFamily="34" charset="-128"/>
              </a:rPr>
              <a:t>Digunakan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log (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baseline="-25000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)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dibanding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baseline="-25000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untuk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mengecilkan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efek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IDF.</a:t>
            </a:r>
          </a:p>
          <a:p>
            <a:pPr marL="0" indent="0">
              <a:buNone/>
            </a:pP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Menggunakan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log </a:t>
            </a:r>
            <a:r>
              <a:rPr lang="en-US" altLang="en-US" sz="2800" b="1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berbasis</a:t>
            </a:r>
            <a:r>
              <a:rPr lang="en-US" altLang="en-US" sz="2800" b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berapapun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masalah</a:t>
            </a:r>
            <a:endParaRPr lang="en-US" altLang="en-US" sz="2800" b="1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  <a:p>
            <a:endParaRPr lang="en-US" altLang="en-US" sz="2800" b="1" dirty="0" smtClean="0">
              <a:solidFill>
                <a:srgbClr val="212121"/>
              </a:solidFill>
              <a:ea typeface="ＭＳ Ｐゴシック" panose="020B0600070205080204" pitchFamily="34" charset="-128"/>
            </a:endParaRPr>
          </a:p>
          <a:p>
            <a:endParaRPr lang="en-US" altLang="en-US" sz="2800" b="1" dirty="0" smtClean="0">
              <a:solidFill>
                <a:srgbClr val="212121"/>
              </a:solidFill>
              <a:ea typeface="ＭＳ Ｐゴシック" panose="020B0600070205080204" pitchFamily="34" charset="-128"/>
            </a:endParaRPr>
          </a:p>
          <a:p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150254"/>
              </p:ext>
            </p:extLst>
          </p:nvPr>
        </p:nvGraphicFramePr>
        <p:xfrm>
          <a:off x="2182813" y="2780695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2780695"/>
                        <a:ext cx="3636962" cy="7191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7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800" dirty="0" err="1" smtClean="0">
                <a:ea typeface="ＭＳ Ｐゴシック" panose="020B0600070205080204" pitchFamily="34" charset="-128"/>
              </a:rPr>
              <a:t>Digunakan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log (</a:t>
            </a:r>
            <a:r>
              <a:rPr lang="en-US" altLang="en-US" sz="2800" b="1" i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baseline="-25000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)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dibanding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/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df</a:t>
            </a:r>
            <a:r>
              <a:rPr lang="en-US" altLang="en-US" sz="2800" b="1" i="1" baseline="-25000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untuk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mengecilkan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efek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IDF.</a:t>
            </a: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Menggunakan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log </a:t>
            </a:r>
            <a:r>
              <a:rPr lang="en-US" altLang="en-US" sz="2800" b="1" dirty="0" err="1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berbasis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berapapun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masalah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endParaRPr lang="en-US" altLang="en-US" sz="2800" b="1" dirty="0" smtClean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endParaRPr lang="en-US" altLang="en-US" sz="2800" b="1" dirty="0" smtClean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150254"/>
              </p:ext>
            </p:extLst>
          </p:nvPr>
        </p:nvGraphicFramePr>
        <p:xfrm>
          <a:off x="2182813" y="2780695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2780695"/>
                        <a:ext cx="3636962" cy="7191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5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err="1" smtClean="0">
                <a:ea typeface="ＭＳ Ｐゴシック" panose="020B0600070205080204" pitchFamily="34" charset="-128"/>
              </a:rPr>
              <a:t>Latihan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204271"/>
          </a:xfrm>
        </p:spPr>
        <p:txBody>
          <a:bodyPr>
            <a:noAutofit/>
          </a:bodyPr>
          <a:lstStyle/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0" indent="0" algn="ctr">
              <a:buNone/>
            </a:pPr>
            <a:r>
              <a:rPr lang="en-US" altLang="en-US" sz="2800" dirty="0" err="1" smtClean="0">
                <a:ea typeface="ＭＳ Ｐゴシック" panose="020B0600070205080204" pitchFamily="34" charset="-128"/>
              </a:rPr>
              <a:t>Berbeda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dengan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TF,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hanya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memiliki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satu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IDF.</a:t>
            </a:r>
            <a:endParaRPr lang="en-US" altLang="en-US" sz="2800" b="1" dirty="0" smtClean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753796"/>
              </p:ext>
            </p:extLst>
          </p:nvPr>
        </p:nvGraphicFramePr>
        <p:xfrm>
          <a:off x="62247" y="2280634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47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Inverse Document frequency</a:t>
            </a:r>
            <a:endParaRPr 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229174"/>
              </p:ext>
            </p:extLst>
          </p:nvPr>
        </p:nvGraphicFramePr>
        <p:xfrm>
          <a:off x="790977" y="3210353"/>
          <a:ext cx="7667223" cy="339898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6532"/>
                <a:gridCol w="1716920"/>
                <a:gridCol w="2155972"/>
                <a:gridCol w="1987799"/>
              </a:tblGrid>
              <a:tr h="653310"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bg1"/>
                        </a:solidFill>
                      </a:endParaRPr>
                    </a:p>
                  </a:txBody>
                  <a:tcPr marL="180316" marR="180316" marT="90162" marB="9016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en-US" sz="2700" b="1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2700" b="1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316" marR="180316" marT="90162" marB="9016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idf</a:t>
                      </a:r>
                      <a:r>
                        <a:rPr lang="en-US" sz="2700" b="1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2700" b="1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316" marR="180316" marT="90162" marB="9016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idf</a:t>
                      </a:r>
                      <a:r>
                        <a:rPr lang="en-US" sz="2700" b="1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2700" b="1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316" marR="180316" marT="90162" marB="90162" anchor="ctr"/>
                </a:tc>
              </a:tr>
              <a:tr h="392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Antony</a:t>
                      </a:r>
                      <a:endParaRPr lang="en-US" sz="20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8783" marR="18783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(6/2)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0.47712125</a:t>
                      </a:r>
                    </a:p>
                  </a:txBody>
                  <a:tcPr marL="18781" marR="18781" marT="18785" marB="0" anchor="ctr"/>
                </a:tc>
              </a:tr>
              <a:tr h="392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Brutus</a:t>
                      </a:r>
                      <a:endParaRPr lang="en-US" sz="20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8783" marR="18783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(6/3)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0.30103</a:t>
                      </a:r>
                    </a:p>
                  </a:txBody>
                  <a:tcPr marL="18781" marR="18781" marT="18785" marB="0" anchor="ctr"/>
                </a:tc>
              </a:tr>
              <a:tr h="392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Caesar</a:t>
                      </a:r>
                      <a:endParaRPr lang="en-US" sz="20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8783" marR="18783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(6/5)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0.07918125</a:t>
                      </a:r>
                    </a:p>
                  </a:txBody>
                  <a:tcPr marL="18781" marR="18781" marT="18785" marB="0" anchor="ctr"/>
                </a:tc>
              </a:tr>
              <a:tr h="392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Calpurnia</a:t>
                      </a:r>
                      <a:endParaRPr lang="en-US" sz="20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8783" marR="18783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(6/1)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0.77815125</a:t>
                      </a:r>
                    </a:p>
                  </a:txBody>
                  <a:tcPr marL="18781" marR="18781" marT="18785" marB="0" anchor="ctr"/>
                </a:tc>
              </a:tr>
              <a:tr h="392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Cleopatra</a:t>
                      </a:r>
                      <a:endParaRPr lang="en-US" sz="20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8783" marR="18783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(6/1)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0.77815125</a:t>
                      </a:r>
                    </a:p>
                  </a:txBody>
                  <a:tcPr marL="18781" marR="18781" marT="18785" marB="0" anchor="ctr"/>
                </a:tc>
              </a:tr>
              <a:tr h="392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Mercy</a:t>
                      </a:r>
                      <a:endParaRPr lang="en-US" sz="20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8783" marR="18783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(6/5)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0.07918125</a:t>
                      </a:r>
                    </a:p>
                  </a:txBody>
                  <a:tcPr marL="18781" marR="18781" marT="18785" marB="0" anchor="ctr"/>
                </a:tc>
              </a:tr>
              <a:tr h="392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 smtClean="0">
                          <a:solidFill>
                            <a:srgbClr val="212121"/>
                          </a:solidFill>
                          <a:effectLst/>
                        </a:rPr>
                        <a:t>Worser</a:t>
                      </a:r>
                      <a:endParaRPr lang="en-US" sz="20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18783" marR="18783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u="none" strike="noStrike" kern="1200" baseline="300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000" b="0" u="none" strike="noStrike" kern="1200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 (6/4)</a:t>
                      </a:r>
                      <a:endParaRPr lang="en-US" sz="2000" b="0" u="none" strike="noStrike" kern="1200" dirty="0">
                        <a:solidFill>
                          <a:srgbClr val="21212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781" marR="18781" marT="1878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212121"/>
                          </a:solidFill>
                          <a:effectLst/>
                          <a:latin typeface="Arial"/>
                        </a:rPr>
                        <a:t>0.17609126</a:t>
                      </a:r>
                    </a:p>
                  </a:txBody>
                  <a:tcPr marL="18781" marR="18781" marT="18785" marB="0" anchor="ctr"/>
                </a:tc>
              </a:tr>
            </a:tbl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325940"/>
              </p:ext>
            </p:extLst>
          </p:nvPr>
        </p:nvGraphicFramePr>
        <p:xfrm>
          <a:off x="2697968" y="2278417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968" y="2278417"/>
                        <a:ext cx="3636962" cy="7191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53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TF-IDF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perkalian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antara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(Log)TF </a:t>
            </a:r>
            <a:r>
              <a:rPr lang="en-US" altLang="en-US" sz="2800" dirty="0">
                <a:ea typeface="ＭＳ Ｐゴシック" panose="020B0600070205080204" pitchFamily="34" charset="-128"/>
              </a:rPr>
              <a:t>and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IDF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-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nya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</a:p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TF-IDF = TF x IDF</a:t>
            </a:r>
          </a:p>
          <a:p>
            <a:pPr marL="0" indent="0">
              <a:buNone/>
            </a:pP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Term weighting </a:t>
            </a:r>
            <a:r>
              <a:rPr lang="en-US" altLang="en-US" sz="2800" b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paling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populer</a:t>
            </a:r>
            <a:endParaRPr lang="en-US" altLang="en-US" sz="2800" b="1" dirty="0" smtClean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754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TF-IDF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dari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term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adalah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perkalian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antara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(Log)TF </a:t>
            </a:r>
            <a:r>
              <a:rPr lang="en-US" altLang="en-US" sz="2800" dirty="0">
                <a:ea typeface="ＭＳ Ｐゴシック" panose="020B0600070205080204" pitchFamily="34" charset="-128"/>
              </a:rPr>
              <a:t>and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IDF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-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nya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.</a:t>
            </a:r>
          </a:p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TF-IDF = TF x IDF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Term weighting </a:t>
            </a:r>
            <a:r>
              <a:rPr lang="en-US" altLang="en-US" sz="2800" b="1" dirty="0" smtClean="0">
                <a:solidFill>
                  <a:srgbClr val="92D050"/>
                </a:solidFill>
                <a:ea typeface="ＭＳ Ｐゴシック" panose="020B0600070205080204" pitchFamily="34" charset="-128"/>
              </a:rPr>
              <a:t>paling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populer</a:t>
            </a:r>
            <a:endParaRPr lang="en-US" altLang="en-US" sz="2800" b="1" dirty="0" smtClean="0">
              <a:solidFill>
                <a:srgbClr val="92D05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90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496844"/>
              </p:ext>
            </p:extLst>
          </p:nvPr>
        </p:nvGraphicFramePr>
        <p:xfrm>
          <a:off x="809625" y="2145226"/>
          <a:ext cx="7524750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950"/>
                <a:gridCol w="1504950"/>
                <a:gridCol w="1504950"/>
                <a:gridCol w="1504950"/>
                <a:gridCol w="1504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Token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Filtering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Stemming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namanya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namanya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nama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adalah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santiago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sudah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memutuskan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memutuskan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putus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putus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putus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untuk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mencari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mencari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cari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sang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alkemis</a:t>
                      </a:r>
                      <a:endParaRPr lang="en-US" sz="1800" dirty="0"/>
                    </a:p>
                  </a:txBody>
                  <a:tcPr marL="111787" marR="11178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58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4281544"/>
          </a:xfrm>
        </p:spPr>
        <p:txBody>
          <a:bodyPr>
            <a:noAutofit/>
          </a:bodyPr>
          <a:lstStyle/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TF-IDF = TF x IDF</a:t>
            </a: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Term 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yang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sering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satu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jarang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lain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akan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mendapatkan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tinggiaaaaaaaaa</a:t>
            </a:r>
            <a:endParaRPr lang="en-US" altLang="en-US" sz="2800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054175"/>
              </p:ext>
            </p:extLst>
          </p:nvPr>
        </p:nvGraphicFramePr>
        <p:xfrm>
          <a:off x="978842" y="3297238"/>
          <a:ext cx="739933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3" imgW="2450880" imgH="253800" progId="Equation.3">
                  <p:embed/>
                </p:oleObj>
              </mc:Choice>
              <mc:Fallback>
                <p:oleObj name="Equation" r:id="rId3" imgW="2450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842" y="3297238"/>
                        <a:ext cx="7399338" cy="7667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02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4281544"/>
          </a:xfrm>
        </p:spPr>
        <p:txBody>
          <a:bodyPr>
            <a:noAutofit/>
          </a:bodyPr>
          <a:lstStyle/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TF-IDF = TF x IDF</a:t>
            </a:r>
          </a:p>
          <a:p>
            <a:endParaRPr lang="en-US" altLang="en-US" sz="2800" dirty="0">
              <a:ea typeface="ＭＳ Ｐゴシック" panose="020B0600070205080204" pitchFamily="34" charset="-128"/>
            </a:endParaRPr>
          </a:p>
          <a:p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Term </a:t>
            </a:r>
            <a:r>
              <a:rPr lang="en-US" altLang="en-US" sz="2800" dirty="0">
                <a:ea typeface="ＭＳ Ｐゴシック" panose="020B0600070205080204" pitchFamily="34" charset="-128"/>
              </a:rPr>
              <a:t>yang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sering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di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satu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jarang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muncul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pada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dokumen</a:t>
            </a:r>
            <a:r>
              <a:rPr lang="en-US" altLang="en-US" sz="2800" dirty="0">
                <a:ea typeface="ＭＳ Ｐゴシック" panose="020B0600070205080204" pitchFamily="34" charset="-128"/>
              </a:rPr>
              <a:t> lain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akan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mendapatkan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nilai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tinggi</a:t>
            </a:r>
            <a:endParaRPr lang="en-US" altLang="en-US" sz="2800" dirty="0">
              <a:solidFill>
                <a:srgbClr val="C00000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054175"/>
              </p:ext>
            </p:extLst>
          </p:nvPr>
        </p:nvGraphicFramePr>
        <p:xfrm>
          <a:off x="978842" y="3297238"/>
          <a:ext cx="739933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2450880" imgH="253800" progId="Equation.3">
                  <p:embed/>
                </p:oleObj>
              </mc:Choice>
              <mc:Fallback>
                <p:oleObj name="Equation" r:id="rId3" imgW="2450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842" y="3297238"/>
                        <a:ext cx="7399338" cy="7667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88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355294"/>
              </p:ext>
            </p:extLst>
          </p:nvPr>
        </p:nvGraphicFramePr>
        <p:xfrm>
          <a:off x="225380" y="3438861"/>
          <a:ext cx="8616637" cy="26792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56352"/>
                <a:gridCol w="1641772"/>
                <a:gridCol w="1403797"/>
                <a:gridCol w="1316561"/>
                <a:gridCol w="1056352"/>
                <a:gridCol w="1103469"/>
                <a:gridCol w="1038334"/>
              </a:tblGrid>
              <a:tr h="656622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92D050"/>
                          </a:solidFill>
                        </a:rPr>
                        <a:t>TF-IDF</a:t>
                      </a:r>
                      <a:endParaRPr lang="en-US" sz="1400" baseline="-25000" dirty="0">
                        <a:solidFill>
                          <a:srgbClr val="92D050"/>
                        </a:solidFill>
                      </a:endParaRPr>
                    </a:p>
                  </a:txBody>
                  <a:tcPr marL="91432" marR="91432" marT="45737" marB="4573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Antony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&amp;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Cleopatra</a:t>
                      </a: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Julius Caesar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37" marB="45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Tempest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37" marB="45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Hamlet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37" marB="45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Othello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37" marB="457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Macbeth</a:t>
                      </a:r>
                      <a:endParaRPr lang="en-US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37" marB="45737" anchor="ctr"/>
                </a:tc>
              </a:tr>
              <a:tr h="2917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Antony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1.524831652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1.366152196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</a:tr>
              <a:tr h="2985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Brutus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0.482268112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0.962061659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0.301029996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</a:tr>
              <a:tr h="2985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Caesar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0.266483532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0.265734309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0.103017176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0.079181246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0.07918</a:t>
                      </a:r>
                    </a:p>
                  </a:txBody>
                  <a:tcPr marL="10397" marR="10397" marT="10398" marB="0" anchor="ctr"/>
                </a:tc>
              </a:tr>
              <a:tr h="2735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rgbClr val="212121"/>
                          </a:solidFill>
                          <a:effectLst/>
                        </a:rPr>
                        <a:t>Calpurnia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1.556302501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</a:tr>
              <a:tr h="2883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Cleopatra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2.144487465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</a:tr>
              <a:tr h="2735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212121"/>
                          </a:solidFill>
                          <a:effectLst/>
                          <a:latin typeface="+mn-lt"/>
                        </a:rPr>
                        <a:t>Mercy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0.103017176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0.116960302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0.134526562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0.134526562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0.07918</a:t>
                      </a:r>
                    </a:p>
                  </a:txBody>
                  <a:tcPr marL="10397" marR="10397" marT="10398" marB="0" anchor="ctr"/>
                </a:tc>
              </a:tr>
              <a:tr h="2985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 smtClean="0">
                          <a:solidFill>
                            <a:srgbClr val="212121"/>
                          </a:solidFill>
                          <a:effectLst/>
                        </a:rPr>
                        <a:t>Worser</a:t>
                      </a:r>
                      <a:endParaRPr lang="en-US" sz="1400" b="1" i="0" u="none" strike="noStrike" dirty="0">
                        <a:solidFill>
                          <a:srgbClr val="212121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0.22910001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0.176091259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0.176091259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0.176091259</a:t>
                      </a:r>
                    </a:p>
                  </a:txBody>
                  <a:tcPr marL="10397" marR="10397" marT="1039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0397" marR="10397" marT="10398" marB="0" anchor="ctr"/>
                </a:tc>
              </a:tr>
            </a:tbl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039774"/>
              </p:ext>
            </p:extLst>
          </p:nvPr>
        </p:nvGraphicFramePr>
        <p:xfrm>
          <a:off x="978842" y="2395719"/>
          <a:ext cx="739933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3" imgW="2450880" imgH="253800" progId="Equation.3">
                  <p:embed/>
                </p:oleObj>
              </mc:Choice>
              <mc:Fallback>
                <p:oleObj name="Equation" r:id="rId3" imgW="2450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842" y="2395719"/>
                        <a:ext cx="7399338" cy="7667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29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ea typeface="ＭＳ Ｐゴシック" panose="020B0600070205080204" pitchFamily="34" charset="-128"/>
              </a:rPr>
              <a:t>Variasi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Term Weighting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91725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ea typeface="ＭＳ Ｐゴシック" panose="020B0600070205080204" pitchFamily="34" charset="-128"/>
              </a:rPr>
              <a:t>Variasi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i="1" dirty="0" smtClean="0">
                <a:ea typeface="ＭＳ Ｐゴシック" panose="020B0600070205080204" pitchFamily="34" charset="-128"/>
              </a:rPr>
              <a:t>TF-IDF</a:t>
            </a:r>
            <a:endParaRPr lang="en-US" i="1" dirty="0"/>
          </a:p>
        </p:txBody>
      </p:sp>
      <p:pic>
        <p:nvPicPr>
          <p:cNvPr id="6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188" y="2880149"/>
            <a:ext cx="8888412" cy="2751137"/>
          </a:xfrm>
        </p:spPr>
      </p:pic>
    </p:spTree>
    <p:extLst>
      <p:ext uri="{BB962C8B-B14F-4D97-AF65-F5344CB8AC3E}">
        <p14:creationId xmlns:p14="http://schemas.microsoft.com/office/powerpoint/2010/main" val="15069979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ea typeface="ＭＳ Ｐゴシック" panose="020B0600070205080204" pitchFamily="34" charset="-128"/>
              </a:rPr>
              <a:t>Term Weighting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Lain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Term Weighting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381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Term Weighting </a:t>
            </a:r>
            <a:r>
              <a:rPr lang="en-US" altLang="en-US" dirty="0">
                <a:ea typeface="ＭＳ Ｐゴシック" panose="020B0600070205080204" pitchFamily="34" charset="-128"/>
              </a:rPr>
              <a:t>Lain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4281544"/>
          </a:xfrm>
        </p:spPr>
        <p:txBody>
          <a:bodyPr>
            <a:noAutofit/>
          </a:bodyPr>
          <a:lstStyle/>
          <a:p>
            <a:r>
              <a:rPr lang="en-US" altLang="en-US" sz="2800" dirty="0" err="1" smtClean="0">
                <a:ea typeface="ＭＳ Ｐゴシック" panose="020B0600070205080204" pitchFamily="34" charset="-128"/>
              </a:rPr>
              <a:t>Masih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ada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banyak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Term Weighting lain</a:t>
            </a:r>
          </a:p>
          <a:p>
            <a:pPr lvl="1"/>
            <a:r>
              <a:rPr lang="en-US" altLang="en-US" sz="2600" dirty="0" smtClean="0">
                <a:ea typeface="ＭＳ Ｐゴシック" panose="020B0600070205080204" pitchFamily="34" charset="-128"/>
              </a:rPr>
              <a:t>Information Gain</a:t>
            </a:r>
          </a:p>
          <a:p>
            <a:pPr lvl="1"/>
            <a:r>
              <a:rPr lang="en-US" sz="2800" dirty="0"/>
              <a:t>Latent semantic indexing</a:t>
            </a:r>
          </a:p>
          <a:p>
            <a:pPr lvl="1"/>
            <a:r>
              <a:rPr lang="en-US" sz="2800" dirty="0"/>
              <a:t>Mutual </a:t>
            </a:r>
            <a:r>
              <a:rPr lang="en-US" sz="2800" dirty="0" smtClean="0"/>
              <a:t>information</a:t>
            </a:r>
            <a:endParaRPr lang="en-US" altLang="en-US" sz="2600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600" dirty="0" smtClean="0">
                <a:ea typeface="ＭＳ Ｐゴシック" panose="020B0600070205080204" pitchFamily="34" charset="-128"/>
              </a:rPr>
              <a:t>TF.IDF.ICF</a:t>
            </a:r>
          </a:p>
          <a:p>
            <a:pPr lvl="1"/>
            <a:r>
              <a:rPr lang="en-US" altLang="en-US" sz="2600" dirty="0" err="1" smtClean="0">
                <a:ea typeface="ＭＳ Ｐゴシック" panose="020B0600070205080204" pitchFamily="34" charset="-128"/>
              </a:rPr>
              <a:t>Dsb</a:t>
            </a:r>
            <a:r>
              <a:rPr lang="en-US" altLang="en-US" sz="2600" dirty="0" smtClean="0">
                <a:ea typeface="ＭＳ Ｐゴシック" panose="020B060007020508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09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mebuat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indeks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secara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umum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kita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memperhatikan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urutan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kata</a:t>
            </a:r>
          </a:p>
          <a:p>
            <a:pPr marL="0" indent="0">
              <a:buNone/>
            </a:pPr>
            <a:r>
              <a:rPr lang="en-US" altLang="en-US" sz="2800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“John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is quicker than </a:t>
            </a:r>
            <a:r>
              <a:rPr lang="en-US" altLang="en-US" sz="2800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Mary”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en-US" sz="2800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Mary </a:t>
            </a:r>
            <a:r>
              <a:rPr lang="en-US" altLang="en-US" sz="2800" i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is quicker than </a:t>
            </a:r>
            <a:r>
              <a:rPr lang="en-US" altLang="en-US" sz="2800" i="1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John”</a:t>
            </a:r>
            <a:r>
              <a:rPr lang="en-US" altLang="en-US" sz="2800" dirty="0" smtClean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memiliki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representasi</a:t>
            </a:r>
            <a:r>
              <a:rPr lang="en-US" altLang="en-US" sz="2800" b="1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en-US" sz="2800" b="1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sama</a:t>
            </a:r>
            <a:endParaRPr lang="en-US" altLang="en-US" sz="2800" b="1" dirty="0">
              <a:solidFill>
                <a:srgbClr val="212121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Ini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disebut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u="sng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bag of words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model.</a:t>
            </a:r>
          </a:p>
        </p:txBody>
      </p:sp>
    </p:spTree>
    <p:extLst>
      <p:ext uri="{BB962C8B-B14F-4D97-AF65-F5344CB8AC3E}">
        <p14:creationId xmlns:p14="http://schemas.microsoft.com/office/powerpoint/2010/main" val="27177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mebuat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indeks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secara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umum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kita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memperhatikan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urutan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kata</a:t>
            </a:r>
          </a:p>
          <a:p>
            <a:r>
              <a:rPr lang="en-US" altLang="en-US" sz="2800" i="1" dirty="0" smtClean="0">
                <a:ea typeface="ＭＳ Ｐゴシック" panose="020B0600070205080204" pitchFamily="34" charset="-128"/>
              </a:rPr>
              <a:t>“John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is quicker than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Mary”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“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Mary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is quicker than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John”</a:t>
            </a:r>
            <a:r>
              <a:rPr lang="en-US" altLang="en-US" sz="2800" dirty="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memiliki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representasi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sama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Ini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solidFill>
                  <a:srgbClr val="212121"/>
                </a:solidFill>
                <a:ea typeface="ＭＳ Ｐゴシック" panose="020B0600070205080204" pitchFamily="34" charset="-128"/>
              </a:rPr>
              <a:t>disebut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u="sng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bag of words</a:t>
            </a:r>
            <a:r>
              <a:rPr lang="en-US" altLang="en-US" sz="2800" dirty="0">
                <a:solidFill>
                  <a:srgbClr val="212121"/>
                </a:solidFill>
                <a:ea typeface="ＭＳ Ｐゴシック" panose="020B0600070205080204" pitchFamily="34" charset="-128"/>
              </a:rPr>
              <a:t> model.</a:t>
            </a:r>
          </a:p>
        </p:txBody>
      </p:sp>
    </p:spTree>
    <p:extLst>
      <p:ext uri="{BB962C8B-B14F-4D97-AF65-F5344CB8AC3E}">
        <p14:creationId xmlns:p14="http://schemas.microsoft.com/office/powerpoint/2010/main" val="26473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>
                <a:ea typeface="ＭＳ Ｐゴシック" panose="020B0600070205080204" pitchFamily="34" charset="-128"/>
              </a:rPr>
              <a:t>Document 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err="1">
                <a:ea typeface="ＭＳ Ｐゴシック" panose="020B0600070205080204" pitchFamily="34" charset="-128"/>
              </a:rPr>
              <a:t>Dalam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mebuat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sebuah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indeks</a:t>
            </a:r>
            <a:r>
              <a:rPr lang="en-US" altLang="en-US" sz="2800" dirty="0">
                <a:ea typeface="ＭＳ Ｐゴシック" panose="020B0600070205080204" pitchFamily="34" charset="-128"/>
              </a:rPr>
              <a:t>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secara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 smtClean="0">
                <a:ea typeface="ＭＳ Ｐゴシック" panose="020B0600070205080204" pitchFamily="34" charset="-128"/>
              </a:rPr>
              <a:t>umum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kita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tidak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memperhatikan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urutan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kata</a:t>
            </a:r>
          </a:p>
          <a:p>
            <a:r>
              <a:rPr lang="en-US" altLang="en-US" sz="2800" i="1" dirty="0" smtClean="0">
                <a:ea typeface="ＭＳ Ｐゴシック" panose="020B0600070205080204" pitchFamily="34" charset="-128"/>
              </a:rPr>
              <a:t>“John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is quicker than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Mary”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dan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“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Mary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is quicker than </a:t>
            </a:r>
            <a:r>
              <a:rPr lang="en-US" altLang="en-US" sz="2800" i="1" dirty="0" smtClean="0">
                <a:ea typeface="ＭＳ Ｐゴシック" panose="020B0600070205080204" pitchFamily="34" charset="-128"/>
              </a:rPr>
              <a:t>John”</a:t>
            </a:r>
            <a:r>
              <a:rPr lang="en-US" altLang="en-US" sz="2800" dirty="0" smtClean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memiliki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representasi</a:t>
            </a:r>
            <a:r>
              <a:rPr lang="en-US" altLang="en-US" sz="2800" b="1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 yang </a:t>
            </a:r>
            <a:r>
              <a:rPr lang="en-US" altLang="en-US" sz="2800" b="1" dirty="0" err="1">
                <a:solidFill>
                  <a:srgbClr val="92D050"/>
                </a:solidFill>
                <a:ea typeface="ＭＳ Ｐゴシック" panose="020B0600070205080204" pitchFamily="34" charset="-128"/>
              </a:rPr>
              <a:t>sama</a:t>
            </a:r>
            <a:endParaRPr lang="en-US" altLang="en-US" sz="2800" b="1" dirty="0">
              <a:solidFill>
                <a:srgbClr val="92D05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sz="2800" dirty="0" err="1">
                <a:ea typeface="ＭＳ Ｐゴシック" panose="020B0600070205080204" pitchFamily="34" charset="-128"/>
              </a:rPr>
              <a:t>Ini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disebut</a:t>
            </a:r>
            <a:r>
              <a:rPr lang="en-US" altLang="en-US" sz="28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b="1" i="1" u="sng" dirty="0">
                <a:solidFill>
                  <a:srgbClr val="92D050"/>
                </a:solidFill>
                <a:ea typeface="ＭＳ Ｐゴシック" panose="020B0600070205080204" pitchFamily="34" charset="-128"/>
              </a:rPr>
              <a:t>bag of words</a:t>
            </a:r>
            <a:r>
              <a:rPr lang="en-US" altLang="en-US" sz="2800" dirty="0">
                <a:ea typeface="ＭＳ Ｐゴシック" panose="020B0600070205080204" pitchFamily="34" charset="-128"/>
              </a:rPr>
              <a:t> model.</a:t>
            </a:r>
          </a:p>
        </p:txBody>
      </p:sp>
    </p:spTree>
    <p:extLst>
      <p:ext uri="{BB962C8B-B14F-4D97-AF65-F5344CB8AC3E}">
        <p14:creationId xmlns:p14="http://schemas.microsoft.com/office/powerpoint/2010/main" val="32602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357</TotalTime>
  <Words>2022</Words>
  <Application>Microsoft Office PowerPoint</Application>
  <PresentationFormat>On-screen Show (4:3)</PresentationFormat>
  <Paragraphs>707</Paragraphs>
  <Slides>66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66</vt:i4>
      </vt:variant>
    </vt:vector>
  </HeadingPairs>
  <TitlesOfParts>
    <vt:vector size="80" baseType="lpstr">
      <vt:lpstr>Arial Unicode MS</vt:lpstr>
      <vt:lpstr>ＭＳ Ｐゴシック</vt:lpstr>
      <vt:lpstr>Arial</vt:lpstr>
      <vt:lpstr>Calibri</vt:lpstr>
      <vt:lpstr>Century Gothic</vt:lpstr>
      <vt:lpstr>Symbol</vt:lpstr>
      <vt:lpstr>Times New Roman</vt:lpstr>
      <vt:lpstr>Trebuchet MS</vt:lpstr>
      <vt:lpstr>Wingdings 2</vt:lpstr>
      <vt:lpstr>Quotable</vt:lpstr>
      <vt:lpstr>Microsoft Excel 97-2003 Worksheet</vt:lpstr>
      <vt:lpstr>Worksheet</vt:lpstr>
      <vt:lpstr>Equation</vt:lpstr>
      <vt:lpstr>Microsoft Equation 3.0</vt:lpstr>
      <vt:lpstr>Document Indexing dan Term Weighting</vt:lpstr>
      <vt:lpstr>PowerPoint Presentation</vt:lpstr>
      <vt:lpstr>Document Indexing</vt:lpstr>
      <vt:lpstr>Document Indexing</vt:lpstr>
      <vt:lpstr>Document Indexing</vt:lpstr>
      <vt:lpstr>Document Indexing</vt:lpstr>
      <vt:lpstr>Document Indexing</vt:lpstr>
      <vt:lpstr>Document Indexing</vt:lpstr>
      <vt:lpstr>Document Indexing</vt:lpstr>
      <vt:lpstr>Document Indexing</vt:lpstr>
      <vt:lpstr>Document Indexing</vt:lpstr>
      <vt:lpstr>Term Weighting</vt:lpstr>
      <vt:lpstr>Term Weighting</vt:lpstr>
      <vt:lpstr>Term Weighting</vt:lpstr>
      <vt:lpstr>Term Weighting</vt:lpstr>
      <vt:lpstr>Term Weighting</vt:lpstr>
      <vt:lpstr>Binary Term Weighting</vt:lpstr>
      <vt:lpstr>Binary Term Weighting</vt:lpstr>
      <vt:lpstr>Binary Term Weighting</vt:lpstr>
      <vt:lpstr>Binary Term Weighting</vt:lpstr>
      <vt:lpstr>Binary Term Weighting</vt:lpstr>
      <vt:lpstr>Binary Term Weighting</vt:lpstr>
      <vt:lpstr>Binary Term Weighting</vt:lpstr>
      <vt:lpstr>(Raw) Term-frequency</vt:lpstr>
      <vt:lpstr>(Raw) Term-frequency</vt:lpstr>
      <vt:lpstr>(Raw) Term-frequency</vt:lpstr>
      <vt:lpstr>(Raw) Term-frequency</vt:lpstr>
      <vt:lpstr>(Raw) Term-frequency</vt:lpstr>
      <vt:lpstr>(Raw) Term-frequency</vt:lpstr>
      <vt:lpstr>(Raw) Term-frequency</vt:lpstr>
      <vt:lpstr>Log Term-frequency</vt:lpstr>
      <vt:lpstr>Log Term-frequency</vt:lpstr>
      <vt:lpstr>Log Term-frequency</vt:lpstr>
      <vt:lpstr>Log Term-frequency</vt:lpstr>
      <vt:lpstr>Log Term-frequency</vt:lpstr>
      <vt:lpstr>TF-IDF</vt:lpstr>
      <vt:lpstr>TF-IDF</vt:lpstr>
      <vt:lpstr>TF-IDF</vt:lpstr>
      <vt:lpstr>TF-IDF</vt:lpstr>
      <vt:lpstr>Document frequency</vt:lpstr>
      <vt:lpstr>Document frequency</vt:lpstr>
      <vt:lpstr>Document frequency</vt:lpstr>
      <vt:lpstr>Document frequency</vt:lpstr>
      <vt:lpstr>Document frequency</vt:lpstr>
      <vt:lpstr>Inverse Document frequency</vt:lpstr>
      <vt:lpstr>Inverse Document frequency</vt:lpstr>
      <vt:lpstr>Inverse Document frequency</vt:lpstr>
      <vt:lpstr>Inverse Document frequency</vt:lpstr>
      <vt:lpstr>Inverse Document frequency</vt:lpstr>
      <vt:lpstr>Inverse Document frequency</vt:lpstr>
      <vt:lpstr>Inverse Document frequency</vt:lpstr>
      <vt:lpstr>Inverse Document frequency</vt:lpstr>
      <vt:lpstr>Inverse Document frequency</vt:lpstr>
      <vt:lpstr>Inverse Document frequency</vt:lpstr>
      <vt:lpstr>Inverse Document frequency</vt:lpstr>
      <vt:lpstr>Latihan</vt:lpstr>
      <vt:lpstr>Inverse Document frequency</vt:lpstr>
      <vt:lpstr>TF-IDF</vt:lpstr>
      <vt:lpstr>TF-IDF</vt:lpstr>
      <vt:lpstr>TF-IDF</vt:lpstr>
      <vt:lpstr>TF-IDF</vt:lpstr>
      <vt:lpstr>TF-IDF</vt:lpstr>
      <vt:lpstr>Variasi TF-IDF</vt:lpstr>
      <vt:lpstr>Variasi TF-IDF</vt:lpstr>
      <vt:lpstr>Term Weighting Lain</vt:lpstr>
      <vt:lpstr>Term Weighting Lain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Pre-Processing</dc:title>
  <dc:creator>m-alifauzi</dc:creator>
  <cp:lastModifiedBy>m-alifauzi</cp:lastModifiedBy>
  <cp:revision>134</cp:revision>
  <dcterms:created xsi:type="dcterms:W3CDTF">2016-02-27T08:52:36Z</dcterms:created>
  <dcterms:modified xsi:type="dcterms:W3CDTF">2016-02-27T14:53:58Z</dcterms:modified>
</cp:coreProperties>
</file>