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86" r:id="rId2"/>
    <p:sldId id="276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40" r:id="rId13"/>
    <p:sldId id="298" r:id="rId14"/>
    <p:sldId id="341" r:id="rId15"/>
    <p:sldId id="342" r:id="rId16"/>
    <p:sldId id="343" r:id="rId17"/>
    <p:sldId id="344" r:id="rId18"/>
    <p:sldId id="354" r:id="rId19"/>
    <p:sldId id="355" r:id="rId20"/>
    <p:sldId id="356" r:id="rId21"/>
    <p:sldId id="358" r:id="rId22"/>
    <p:sldId id="359" r:id="rId23"/>
    <p:sldId id="267" r:id="rId24"/>
  </p:sldIdLst>
  <p:sldSz cx="9144000" cy="6858000" type="screen4x3"/>
  <p:notesSz cx="7102475" cy="10234613"/>
  <p:defaultTextStyle>
    <a:defPPr>
      <a:defRPr lang="en-S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0079A4"/>
    <a:srgbClr val="969696"/>
    <a:srgbClr val="1D208F"/>
    <a:srgbClr val="211E54"/>
    <a:srgbClr val="F4E59C"/>
    <a:srgbClr val="DDDDDD"/>
    <a:srgbClr val="B2B2B2"/>
    <a:srgbClr val="5F5F5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64" autoAdjust="0"/>
    <p:restoredTop sz="81294" autoAdjust="0"/>
  </p:normalViewPr>
  <p:slideViewPr>
    <p:cSldViewPr>
      <p:cViewPr varScale="1">
        <p:scale>
          <a:sx n="74" d="100"/>
          <a:sy n="74" d="100"/>
        </p:scale>
        <p:origin x="150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85BBFBB4-376C-49F4-BD48-6EACFF373D05}" type="datetimeFigureOut">
              <a:rPr lang="en-US" smtClean="0"/>
              <a:pPr/>
              <a:t>5/15/2016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0FFC3E2E-EEE9-4E54-BE36-26CB36541C5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1183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C3E2E-EEE9-4E54-BE36-26CB36541C56}" type="slidenum">
              <a:rPr lang="en-SG" smtClean="0"/>
              <a:pPr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2274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066800" y="4876800"/>
            <a:ext cx="7543800" cy="8382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429000" y="5638800"/>
            <a:ext cx="5181600" cy="457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53200"/>
            <a:ext cx="1371600" cy="152400"/>
          </a:xfr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848600" y="6553200"/>
            <a:ext cx="838200" cy="152400"/>
          </a:xfrm>
        </p:spPr>
        <p:txBody>
          <a:bodyPr/>
          <a:lstStyle>
            <a:lvl1pPr algn="r">
              <a:defRPr/>
            </a:lvl1pPr>
          </a:lstStyle>
          <a:p>
            <a:fld id="{6245DACD-3571-4FA6-A48E-BB6D2730D1FC}" type="slidenum">
              <a:rPr lang="en-SG"/>
              <a:pPr/>
              <a:t>‹#›</a:t>
            </a:fld>
            <a:endParaRPr lang="en-SG"/>
          </a:p>
        </p:txBody>
      </p:sp>
      <p:pic>
        <p:nvPicPr>
          <p:cNvPr id="9" name="Picture 8" descr="PTIIK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3636" y="214290"/>
            <a:ext cx="274320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3300" y="6427788"/>
            <a:ext cx="17907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DDABE-D3D1-4793-966C-6DEF779C1EDB}" type="slidenum">
              <a:rPr lang="en-SG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81000"/>
            <a:ext cx="21526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63055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3300" y="6427788"/>
            <a:ext cx="17907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D3E55-217A-4E8C-A4E6-727C3EA85C0B}" type="slidenum">
              <a:rPr lang="en-SG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25000"/>
                  </a:schemeClr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CFE74-B3BD-4FF1-8813-48248049985D}" type="slidenum">
              <a:rPr lang="en-SG"/>
              <a:pPr/>
              <a:t>‹#›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11A4A-74DB-441D-849D-91A0346B0EB6}" type="slidenum">
              <a:rPr lang="en-SG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83300" y="6427788"/>
            <a:ext cx="17907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7A5EF-13F9-4FFE-9FB9-A73EB47A816F}" type="slidenum">
              <a:rPr lang="en-SG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83300" y="6427788"/>
            <a:ext cx="17907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D0E5A-2554-42F9-9728-7899394C2BC4}" type="slidenum">
              <a:rPr lang="en-SG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36168-CE0F-489C-9215-4E3E2104F16B}" type="slidenum">
              <a:rPr lang="en-SG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83300" y="6427788"/>
            <a:ext cx="17907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4EFCC-6A07-4029-9541-789A2AE8514C}" type="slidenum">
              <a:rPr lang="en-SG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83300" y="6427788"/>
            <a:ext cx="17907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D1DD6-EF61-483E-896C-DF51C1500856}" type="slidenum">
              <a:rPr lang="en-SG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83300" y="6427788"/>
            <a:ext cx="17907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3FB16-8C28-41F9-A58D-887D504AA909}" type="slidenum">
              <a:rPr lang="en-SG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>
            <a:lum/>
          </a:blip>
          <a:srcRect/>
          <a:stretch>
            <a:fillRect b="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828800" y="3810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SG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61125"/>
            <a:ext cx="1219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S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0" y="6461125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55986C14-2709-4661-8EB5-5C0E91303224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dirty="0" smtClean="0"/>
          </a:p>
        </p:txBody>
      </p:sp>
      <p:pic>
        <p:nvPicPr>
          <p:cNvPr id="1062" name="Picture 38" descr="@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28662" y="428604"/>
            <a:ext cx="685800" cy="6858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>
            <a:lumMod val="75000"/>
          </a:schemeClr>
        </a:buClr>
        <a:buSzPct val="115000"/>
        <a:buFont typeface="Wingdings" pitchFamily="2" charset="2"/>
        <a:buChar char="§"/>
        <a:defRPr sz="28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accent5">
              <a:lumMod val="2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1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1.png"/><Relationship Id="rId4" Type="http://schemas.openxmlformats.org/officeDocument/2006/relationships/image" Target="../media/image30.png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192" y="3929066"/>
            <a:ext cx="8686808" cy="838200"/>
          </a:xfrm>
        </p:spPr>
        <p:txBody>
          <a:bodyPr/>
          <a:lstStyle/>
          <a:p>
            <a:r>
              <a:rPr lang="en-SG" sz="4400" dirty="0" smtClean="0">
                <a:solidFill>
                  <a:srgbClr val="00B0F0"/>
                </a:solidFill>
              </a:rPr>
              <a:t>Design</a:t>
            </a:r>
            <a:r>
              <a:rPr lang="en-SG" sz="4400" dirty="0" smtClean="0"/>
              <a:t> and </a:t>
            </a:r>
            <a:r>
              <a:rPr lang="en-SG" sz="4400" dirty="0" smtClean="0">
                <a:solidFill>
                  <a:srgbClr val="00B0F0"/>
                </a:solidFill>
              </a:rPr>
              <a:t>Analysis</a:t>
            </a:r>
            <a:r>
              <a:rPr lang="en-SG" sz="4400" dirty="0" smtClean="0"/>
              <a:t> Algorithm</a:t>
            </a:r>
            <a:endParaRPr lang="en-SG" sz="4400" dirty="0"/>
          </a:p>
        </p:txBody>
      </p:sp>
      <p:pic>
        <p:nvPicPr>
          <p:cNvPr id="59398" name="Picture 6" descr="@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8"/>
            <a:ext cx="863600" cy="863600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gray">
          <a:xfrm>
            <a:off x="0" y="5857892"/>
            <a:ext cx="385762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Pertemuan</a:t>
            </a:r>
            <a:r>
              <a:rPr kumimoji="0" lang="en-SG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13</a:t>
            </a:r>
            <a:endParaRPr kumimoji="0" lang="en-SG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71763" y="5033963"/>
            <a:ext cx="6400800" cy="1752600"/>
          </a:xfrm>
          <a:prstGeom prst="rect">
            <a:avLst/>
          </a:prstGeom>
        </p:spPr>
        <p:txBody>
          <a:bodyPr/>
          <a:lstStyle/>
          <a:p>
            <a:pPr lvl="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3F1F53">
                    <a:lumMod val="40000"/>
                    <a:lumOff val="60000"/>
                  </a:srgbClr>
                </a:solidFill>
              </a:rPr>
              <a:t>Drs. </a:t>
            </a:r>
            <a:r>
              <a:rPr lang="en-US" b="1" dirty="0" err="1">
                <a:solidFill>
                  <a:srgbClr val="3F1F53">
                    <a:lumMod val="40000"/>
                    <a:lumOff val="60000"/>
                  </a:srgbClr>
                </a:solidFill>
              </a:rPr>
              <a:t>Achmad</a:t>
            </a:r>
            <a:r>
              <a:rPr lang="en-US" b="1" dirty="0">
                <a:solidFill>
                  <a:srgbClr val="3F1F53">
                    <a:lumMod val="40000"/>
                    <a:lumOff val="60000"/>
                  </a:srgbClr>
                </a:solidFill>
              </a:rPr>
              <a:t> </a:t>
            </a:r>
            <a:r>
              <a:rPr lang="en-US" b="1" dirty="0" err="1">
                <a:solidFill>
                  <a:srgbClr val="3F1F53">
                    <a:lumMod val="40000"/>
                    <a:lumOff val="60000"/>
                  </a:srgbClr>
                </a:solidFill>
              </a:rPr>
              <a:t>Ridok</a:t>
            </a:r>
            <a:r>
              <a:rPr lang="en-US" b="1" dirty="0">
                <a:solidFill>
                  <a:srgbClr val="3F1F53">
                    <a:lumMod val="40000"/>
                    <a:lumOff val="60000"/>
                  </a:srgbClr>
                </a:solidFill>
              </a:rPr>
              <a:t> </a:t>
            </a:r>
            <a:r>
              <a:rPr lang="en-US" b="1" dirty="0" err="1">
                <a:solidFill>
                  <a:srgbClr val="3F1F53">
                    <a:lumMod val="40000"/>
                    <a:lumOff val="60000"/>
                  </a:srgbClr>
                </a:solidFill>
              </a:rPr>
              <a:t>M.Kom</a:t>
            </a:r>
            <a:endParaRPr lang="en-US" b="1" dirty="0">
              <a:solidFill>
                <a:srgbClr val="3F1F53">
                  <a:lumMod val="40000"/>
                  <a:lumOff val="60000"/>
                </a:srgbClr>
              </a:solidFill>
            </a:endParaRPr>
          </a:p>
          <a:p>
            <a:pPr lvl="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3F1F53">
                    <a:lumMod val="40000"/>
                    <a:lumOff val="60000"/>
                  </a:srgbClr>
                </a:solidFill>
              </a:rPr>
              <a:t>Imam</a:t>
            </a:r>
            <a:r>
              <a:rPr lang="id-ID" b="1" dirty="0">
                <a:solidFill>
                  <a:srgbClr val="3F1F53">
                    <a:lumMod val="40000"/>
                    <a:lumOff val="60000"/>
                  </a:srgbClr>
                </a:solidFill>
              </a:rPr>
              <a:t> </a:t>
            </a:r>
            <a:r>
              <a:rPr lang="en-US" b="1" dirty="0" err="1">
                <a:solidFill>
                  <a:srgbClr val="3F1F53">
                    <a:lumMod val="40000"/>
                    <a:lumOff val="60000"/>
                  </a:srgbClr>
                </a:solidFill>
              </a:rPr>
              <a:t>Cholissodin</a:t>
            </a:r>
            <a:r>
              <a:rPr lang="id-ID" b="1" dirty="0">
                <a:solidFill>
                  <a:srgbClr val="3F1F53">
                    <a:lumMod val="40000"/>
                    <a:lumOff val="60000"/>
                  </a:srgbClr>
                </a:solidFill>
              </a:rPr>
              <a:t>, S.</a:t>
            </a:r>
            <a:r>
              <a:rPr lang="en-US" b="1" dirty="0">
                <a:solidFill>
                  <a:srgbClr val="3F1F53">
                    <a:lumMod val="40000"/>
                    <a:lumOff val="60000"/>
                  </a:srgbClr>
                </a:solidFill>
              </a:rPr>
              <a:t>Si</a:t>
            </a:r>
            <a:r>
              <a:rPr lang="id-ID" b="1" dirty="0">
                <a:solidFill>
                  <a:srgbClr val="3F1F53">
                    <a:lumMod val="40000"/>
                    <a:lumOff val="60000"/>
                  </a:srgbClr>
                </a:solidFill>
              </a:rPr>
              <a:t>., M.Kom</a:t>
            </a:r>
            <a:endParaRPr lang="en-US" b="1" dirty="0">
              <a:solidFill>
                <a:srgbClr val="3F1F53">
                  <a:lumMod val="40000"/>
                  <a:lumOff val="60000"/>
                </a:srgbClr>
              </a:solidFill>
            </a:endParaRPr>
          </a:p>
          <a:p>
            <a:pPr lvl="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sv-SE" b="1" dirty="0" smtClean="0">
                <a:solidFill>
                  <a:srgbClr val="3F1F53">
                    <a:lumMod val="40000"/>
                    <a:lumOff val="60000"/>
                  </a:srgbClr>
                </a:solidFill>
              </a:rPr>
              <a:t>M. Ali Fauzi, S.Kom., M.Kom.</a:t>
            </a:r>
            <a:endParaRPr lang="sv-SE" b="1" dirty="0">
              <a:solidFill>
                <a:srgbClr val="3F1F53">
                  <a:lumMod val="40000"/>
                  <a:lumOff val="60000"/>
                </a:srgbClr>
              </a:solidFill>
            </a:endParaRPr>
          </a:p>
          <a:p>
            <a:pPr lvl="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sv-SE" b="1" dirty="0">
                <a:solidFill>
                  <a:srgbClr val="3F1F53">
                    <a:lumMod val="40000"/>
                    <a:lumOff val="60000"/>
                  </a:srgbClr>
                </a:solidFill>
              </a:rPr>
              <a:t>Ratih Kartika Dewi, ST, M.Kom</a:t>
            </a:r>
            <a:endParaRPr lang="en-US" b="1" dirty="0">
              <a:solidFill>
                <a:srgbClr val="3F1F53">
                  <a:lumMod val="40000"/>
                  <a:lumOff val="6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19200"/>
            <a:ext cx="8501122" cy="5181600"/>
          </a:xfrm>
        </p:spPr>
        <p:txBody>
          <a:bodyPr/>
          <a:lstStyle/>
          <a:p>
            <a:pPr marL="450850" indent="-450850">
              <a:buFont typeface="Wingdings" pitchFamily="2" charset="2"/>
              <a:buChar char="v"/>
            </a:pPr>
            <a:r>
              <a:rPr lang="en-SG" dirty="0" err="1" smtClean="0"/>
              <a:t>Misalkan</a:t>
            </a:r>
            <a:r>
              <a:rPr lang="en-SG" dirty="0" smtClean="0"/>
              <a:t> J(</a:t>
            </a:r>
            <a:r>
              <a:rPr lang="en-SG" dirty="0" err="1" smtClean="0"/>
              <a:t>i</a:t>
            </a:r>
            <a:r>
              <a:rPr lang="en-SG" dirty="0" smtClean="0"/>
              <a:t>, S) </a:t>
            </a:r>
            <a:r>
              <a:rPr lang="en-SG" dirty="0" err="1" smtClean="0"/>
              <a:t>adalah</a:t>
            </a:r>
            <a:r>
              <a:rPr lang="en-SG" dirty="0" smtClean="0"/>
              <a:t> </a:t>
            </a:r>
            <a:r>
              <a:rPr lang="en-SG" dirty="0" err="1" smtClean="0"/>
              <a:t>nilai</a:t>
            </a:r>
            <a:r>
              <a:rPr lang="en-SG" dirty="0" smtClean="0"/>
              <a:t> yang </a:t>
            </a:r>
            <a:r>
              <a:rPr lang="en-SG" dirty="0" err="1" smtClean="0"/>
              <a:t>dimaksudkan</a:t>
            </a:r>
            <a:r>
              <a:rPr lang="en-SG" dirty="0" smtClean="0"/>
              <a:t> </a:t>
            </a:r>
            <a:r>
              <a:rPr lang="en-SG" dirty="0" err="1" smtClean="0"/>
              <a:t>tersebut</a:t>
            </a:r>
            <a:r>
              <a:rPr lang="en-SG" dirty="0" smtClean="0"/>
              <a:t>. </a:t>
            </a:r>
            <a:r>
              <a:rPr lang="en-SG" dirty="0" err="1" smtClean="0"/>
              <a:t>Maka</a:t>
            </a:r>
            <a:r>
              <a:rPr lang="en-SG" dirty="0" smtClean="0"/>
              <a:t>, J(1, {2, 3, 4}) = 2. </a:t>
            </a:r>
            <a:r>
              <a:rPr lang="en-SG" dirty="0" err="1" smtClean="0"/>
              <a:t>Jadi</a:t>
            </a:r>
            <a:r>
              <a:rPr lang="en-SG" dirty="0" smtClean="0"/>
              <a:t>, </a:t>
            </a:r>
            <a:r>
              <a:rPr lang="en-SG" dirty="0" err="1" smtClean="0"/>
              <a:t>tur</a:t>
            </a:r>
            <a:r>
              <a:rPr lang="en-SG" dirty="0" smtClean="0"/>
              <a:t> </a:t>
            </a:r>
            <a:r>
              <a:rPr lang="en-SG" dirty="0" err="1" smtClean="0"/>
              <a:t>mulai</a:t>
            </a:r>
            <a:r>
              <a:rPr lang="en-SG" dirty="0" smtClean="0"/>
              <a:t> </a:t>
            </a:r>
            <a:r>
              <a:rPr lang="en-SG" dirty="0" err="1" smtClean="0"/>
              <a:t>dari</a:t>
            </a:r>
            <a:r>
              <a:rPr lang="en-SG" dirty="0" smtClean="0"/>
              <a:t> </a:t>
            </a:r>
            <a:r>
              <a:rPr lang="en-SG" dirty="0" err="1" smtClean="0"/>
              <a:t>simpul</a:t>
            </a:r>
            <a:r>
              <a:rPr lang="en-SG" dirty="0" smtClean="0"/>
              <a:t> 1 </a:t>
            </a:r>
            <a:r>
              <a:rPr lang="en-SG" dirty="0" err="1" smtClean="0"/>
              <a:t>selanjutnya</a:t>
            </a:r>
            <a:r>
              <a:rPr lang="en-SG" dirty="0" smtClean="0"/>
              <a:t> </a:t>
            </a:r>
            <a:r>
              <a:rPr lang="en-SG" dirty="0" err="1" smtClean="0"/>
              <a:t>ke</a:t>
            </a:r>
            <a:r>
              <a:rPr lang="en-SG" dirty="0" smtClean="0"/>
              <a:t> </a:t>
            </a:r>
            <a:r>
              <a:rPr lang="en-SG" dirty="0" err="1" smtClean="0"/>
              <a:t>simpul</a:t>
            </a:r>
            <a:r>
              <a:rPr lang="en-SG" dirty="0" smtClean="0"/>
              <a:t> 2. </a:t>
            </a:r>
          </a:p>
          <a:p>
            <a:pPr marL="450850" indent="-450850">
              <a:buFont typeface="Wingdings" pitchFamily="2" charset="2"/>
              <a:buChar char="v"/>
            </a:pPr>
            <a:r>
              <a:rPr lang="en-SG" dirty="0" err="1" smtClean="0"/>
              <a:t>Simpul</a:t>
            </a:r>
            <a:r>
              <a:rPr lang="en-SG" dirty="0" smtClean="0"/>
              <a:t> </a:t>
            </a:r>
            <a:r>
              <a:rPr lang="en-SG" dirty="0" err="1" smtClean="0"/>
              <a:t>berikutnya</a:t>
            </a:r>
            <a:r>
              <a:rPr lang="en-SG" dirty="0" smtClean="0"/>
              <a:t> </a:t>
            </a:r>
            <a:r>
              <a:rPr lang="en-SG" dirty="0" err="1" smtClean="0"/>
              <a:t>dapat</a:t>
            </a:r>
            <a:r>
              <a:rPr lang="en-SG" dirty="0" smtClean="0"/>
              <a:t> </a:t>
            </a:r>
            <a:r>
              <a:rPr lang="en-SG" dirty="0" err="1" smtClean="0"/>
              <a:t>diperoleh</a:t>
            </a:r>
            <a:r>
              <a:rPr lang="en-SG" dirty="0" smtClean="0"/>
              <a:t> </a:t>
            </a:r>
            <a:r>
              <a:rPr lang="en-SG" dirty="0" err="1" smtClean="0"/>
              <a:t>dari</a:t>
            </a:r>
            <a:r>
              <a:rPr lang="en-SG" dirty="0" smtClean="0"/>
              <a:t> f(2, {3, 4}), yang </a:t>
            </a:r>
            <a:r>
              <a:rPr lang="en-SG" dirty="0" err="1" smtClean="0"/>
              <a:t>mana</a:t>
            </a:r>
            <a:r>
              <a:rPr lang="en-SG" dirty="0" smtClean="0"/>
              <a:t> J(2, {3, 4}) = 4. </a:t>
            </a:r>
            <a:r>
              <a:rPr lang="en-SG" dirty="0" err="1" smtClean="0"/>
              <a:t>Jadi</a:t>
            </a:r>
            <a:r>
              <a:rPr lang="en-SG" dirty="0" smtClean="0"/>
              <a:t>, </a:t>
            </a:r>
            <a:r>
              <a:rPr lang="en-SG" dirty="0" err="1" smtClean="0"/>
              <a:t>simpul</a:t>
            </a:r>
            <a:r>
              <a:rPr lang="en-SG" dirty="0" smtClean="0"/>
              <a:t> </a:t>
            </a:r>
            <a:r>
              <a:rPr lang="en-SG" dirty="0" err="1" smtClean="0"/>
              <a:t>berikutnya</a:t>
            </a:r>
            <a:r>
              <a:rPr lang="en-SG" dirty="0" smtClean="0"/>
              <a:t> </a:t>
            </a:r>
            <a:r>
              <a:rPr lang="en-SG" dirty="0" err="1" smtClean="0"/>
              <a:t>adalah</a:t>
            </a:r>
            <a:r>
              <a:rPr lang="en-SG" dirty="0" smtClean="0"/>
              <a:t> </a:t>
            </a:r>
            <a:r>
              <a:rPr lang="en-SG" dirty="0" err="1" smtClean="0"/>
              <a:t>simpul</a:t>
            </a:r>
            <a:r>
              <a:rPr lang="en-SG" dirty="0" smtClean="0"/>
              <a:t> 4. </a:t>
            </a:r>
          </a:p>
          <a:p>
            <a:pPr marL="450850" indent="-450850">
              <a:buFont typeface="Wingdings" pitchFamily="2" charset="2"/>
              <a:buChar char="v"/>
            </a:pPr>
            <a:r>
              <a:rPr lang="en-SG" dirty="0" err="1" smtClean="0"/>
              <a:t>Simpul</a:t>
            </a:r>
            <a:r>
              <a:rPr lang="en-SG" dirty="0" smtClean="0"/>
              <a:t> </a:t>
            </a:r>
            <a:r>
              <a:rPr lang="en-SG" dirty="0" err="1" smtClean="0"/>
              <a:t>terakhir</a:t>
            </a:r>
            <a:r>
              <a:rPr lang="en-SG" dirty="0" smtClean="0"/>
              <a:t> </a:t>
            </a:r>
            <a:r>
              <a:rPr lang="en-SG" dirty="0" err="1" smtClean="0"/>
              <a:t>dapat</a:t>
            </a:r>
            <a:r>
              <a:rPr lang="en-SG" dirty="0" smtClean="0"/>
              <a:t> </a:t>
            </a:r>
            <a:r>
              <a:rPr lang="en-SG" dirty="0" err="1" smtClean="0"/>
              <a:t>diperoleh</a:t>
            </a:r>
            <a:r>
              <a:rPr lang="en-SG" dirty="0" smtClean="0"/>
              <a:t> </a:t>
            </a:r>
            <a:r>
              <a:rPr lang="en-SG" dirty="0" err="1" smtClean="0"/>
              <a:t>dari</a:t>
            </a:r>
            <a:r>
              <a:rPr lang="en-SG" dirty="0" smtClean="0"/>
              <a:t> f(4, {3}), yang </a:t>
            </a:r>
            <a:r>
              <a:rPr lang="en-SG" dirty="0" err="1" smtClean="0"/>
              <a:t>mana</a:t>
            </a:r>
            <a:r>
              <a:rPr lang="en-SG" dirty="0" smtClean="0"/>
              <a:t> J(4, {3}) = 3. </a:t>
            </a:r>
            <a:r>
              <a:rPr lang="en-SG" dirty="0" err="1" smtClean="0"/>
              <a:t>Jadi</a:t>
            </a:r>
            <a:r>
              <a:rPr lang="en-SG" dirty="0" smtClean="0"/>
              <a:t>, </a:t>
            </a:r>
            <a:r>
              <a:rPr lang="en-SG" dirty="0" err="1" smtClean="0"/>
              <a:t>tur</a:t>
            </a:r>
            <a:r>
              <a:rPr lang="en-SG" dirty="0" smtClean="0"/>
              <a:t> yang optimal </a:t>
            </a:r>
            <a:r>
              <a:rPr lang="en-SG" dirty="0" err="1" smtClean="0"/>
              <a:t>adalah</a:t>
            </a:r>
            <a:r>
              <a:rPr lang="en-SG" dirty="0" smtClean="0"/>
              <a:t> 1, 2, 4, 3, 1 </a:t>
            </a:r>
            <a:r>
              <a:rPr lang="en-SG" dirty="0" err="1" smtClean="0"/>
              <a:t>dengan</a:t>
            </a:r>
            <a:r>
              <a:rPr lang="en-SG" dirty="0" smtClean="0"/>
              <a:t> </a:t>
            </a:r>
            <a:r>
              <a:rPr lang="en-SG" dirty="0" err="1" smtClean="0"/>
              <a:t>bobot</a:t>
            </a:r>
            <a:r>
              <a:rPr lang="en-SG" dirty="0" smtClean="0"/>
              <a:t> (</a:t>
            </a:r>
            <a:r>
              <a:rPr lang="en-SG" dirty="0" err="1" smtClean="0"/>
              <a:t>panjang</a:t>
            </a:r>
            <a:r>
              <a:rPr lang="en-SG" dirty="0" smtClean="0"/>
              <a:t>) = 35.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FE74-B3BD-4FF1-8813-48248049985D}" type="slidenum">
              <a:rPr lang="en-SG" smtClean="0"/>
              <a:pPr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487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19200"/>
            <a:ext cx="8501122" cy="5181600"/>
          </a:xfrm>
        </p:spPr>
        <p:txBody>
          <a:bodyPr/>
          <a:lstStyle/>
          <a:p>
            <a:pPr marL="450850" indent="-450850">
              <a:buFont typeface="Wingdings" pitchFamily="2" charset="2"/>
              <a:buChar char="v"/>
            </a:pPr>
            <a:r>
              <a:rPr lang="en-SG" dirty="0" err="1" smtClean="0"/>
              <a:t>Tentukan</a:t>
            </a:r>
            <a:r>
              <a:rPr lang="en-SG" dirty="0" smtClean="0"/>
              <a:t> </a:t>
            </a:r>
            <a:r>
              <a:rPr lang="en-SG" dirty="0" err="1" smtClean="0"/>
              <a:t>simpul</a:t>
            </a:r>
            <a:r>
              <a:rPr lang="en-SG" dirty="0" smtClean="0"/>
              <a:t> </a:t>
            </a:r>
            <a:r>
              <a:rPr lang="en-SG" dirty="0" err="1" smtClean="0"/>
              <a:t>dan</a:t>
            </a:r>
            <a:r>
              <a:rPr lang="en-SG" dirty="0" smtClean="0"/>
              <a:t> </a:t>
            </a:r>
            <a:r>
              <a:rPr lang="en-SG" dirty="0" err="1" smtClean="0"/>
              <a:t>bobot</a:t>
            </a:r>
            <a:r>
              <a:rPr lang="en-SG" dirty="0" smtClean="0"/>
              <a:t> (</a:t>
            </a:r>
            <a:r>
              <a:rPr lang="en-SG" dirty="0" err="1" smtClean="0"/>
              <a:t>panjang</a:t>
            </a:r>
            <a:r>
              <a:rPr lang="en-SG" dirty="0" smtClean="0"/>
              <a:t>) yang optimal </a:t>
            </a:r>
            <a:r>
              <a:rPr lang="en-SG" dirty="0" err="1" smtClean="0"/>
              <a:t>dari</a:t>
            </a:r>
            <a:r>
              <a:rPr lang="en-SG" dirty="0" smtClean="0"/>
              <a:t> data </a:t>
            </a:r>
            <a:r>
              <a:rPr lang="en-SG" dirty="0" err="1" smtClean="0"/>
              <a:t>tur</a:t>
            </a:r>
            <a:r>
              <a:rPr lang="en-SG" dirty="0" smtClean="0"/>
              <a:t> </a:t>
            </a:r>
            <a:r>
              <a:rPr lang="en-SG" dirty="0" err="1" smtClean="0"/>
              <a:t>berikut</a:t>
            </a:r>
            <a:r>
              <a:rPr lang="en-SG" dirty="0" smtClean="0"/>
              <a:t> (n=5):</a:t>
            </a:r>
          </a:p>
          <a:p>
            <a:pPr marL="450850" indent="-450850">
              <a:buFont typeface="Wingdings" pitchFamily="2" charset="2"/>
              <a:buChar char="v"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FE74-B3BD-4FF1-8813-48248049985D}" type="slidenum">
              <a:rPr lang="en-SG" smtClean="0"/>
              <a:pPr/>
              <a:t>11</a:t>
            </a:fld>
            <a:endParaRPr lang="en-SG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799777"/>
              </p:ext>
            </p:extLst>
          </p:nvPr>
        </p:nvGraphicFramePr>
        <p:xfrm>
          <a:off x="971600" y="2348879"/>
          <a:ext cx="2016224" cy="176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7" name="Equation" r:id="rId3" imgW="1307880" imgH="1143000" progId="Equation.3">
                  <p:embed/>
                </p:oleObj>
              </mc:Choice>
              <mc:Fallback>
                <p:oleObj name="Equation" r:id="rId3" imgW="1307880" imgH="1143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2348879"/>
                        <a:ext cx="2016224" cy="1761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652813"/>
              </p:ext>
            </p:extLst>
          </p:nvPr>
        </p:nvGraphicFramePr>
        <p:xfrm>
          <a:off x="3563888" y="2420888"/>
          <a:ext cx="3384376" cy="47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8" name="Equation" r:id="rId5" imgW="1726920" imgH="241200" progId="Equation.3">
                  <p:embed/>
                </p:oleObj>
              </mc:Choice>
              <mc:Fallback>
                <p:oleObj name="Equation" r:id="rId5" imgW="1726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2420888"/>
                        <a:ext cx="3384376" cy="474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807561"/>
              </p:ext>
            </p:extLst>
          </p:nvPr>
        </p:nvGraphicFramePr>
        <p:xfrm>
          <a:off x="971600" y="4149080"/>
          <a:ext cx="681831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Equation" r:id="rId7" imgW="3479760" imgH="304560" progId="Equation.3">
                  <p:embed/>
                </p:oleObj>
              </mc:Choice>
              <mc:Fallback>
                <p:oleObj name="Equation" r:id="rId7" imgW="34797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149080"/>
                        <a:ext cx="6818313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942341"/>
              </p:ext>
            </p:extLst>
          </p:nvPr>
        </p:nvGraphicFramePr>
        <p:xfrm>
          <a:off x="983257" y="5398417"/>
          <a:ext cx="646906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0" name="Equation" r:id="rId9" imgW="3301920" imgH="279360" progId="Equation.3">
                  <p:embed/>
                </p:oleObj>
              </mc:Choice>
              <mc:Fallback>
                <p:oleObj name="Equation" r:id="rId9" imgW="33019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257" y="5398417"/>
                        <a:ext cx="646906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406736"/>
              </p:ext>
            </p:extLst>
          </p:nvPr>
        </p:nvGraphicFramePr>
        <p:xfrm>
          <a:off x="958850" y="4599186"/>
          <a:ext cx="684371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1" name="Equation" r:id="rId11" imgW="3492360" imgH="431640" progId="Equation.3">
                  <p:embed/>
                </p:oleObj>
              </mc:Choice>
              <mc:Fallback>
                <p:oleObj name="Equation" r:id="rId11" imgW="3492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4599186"/>
                        <a:ext cx="6843713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899592" y="5877272"/>
            <a:ext cx="352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dirty="0" err="1" smtClean="0">
                <a:solidFill>
                  <a:schemeClr val="bg1"/>
                </a:solidFill>
              </a:rPr>
              <a:t>Simpul</a:t>
            </a:r>
            <a:r>
              <a:rPr lang="en-SG" dirty="0" smtClean="0">
                <a:solidFill>
                  <a:schemeClr val="bg1"/>
                </a:solidFill>
              </a:rPr>
              <a:t> : J(i</a:t>
            </a:r>
            <a:r>
              <a:rPr lang="en-SG" dirty="0">
                <a:solidFill>
                  <a:schemeClr val="bg1"/>
                </a:solidFill>
              </a:rPr>
              <a:t>, S</a:t>
            </a:r>
            <a:r>
              <a:rPr lang="en-SG" dirty="0" smtClean="0">
                <a:solidFill>
                  <a:schemeClr val="bg1"/>
                </a:solidFill>
              </a:rPr>
              <a:t>), J(1, {2,3,4,5})=..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5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black">
          <a:xfrm>
            <a:off x="814414" y="4929198"/>
            <a:ext cx="7543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endParaRPr lang="fr-FR" sz="3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 algn="ctr">
              <a:defRPr/>
            </a:pPr>
            <a:r>
              <a:rPr lang="fr-FR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Matrix-Chain Multiplication </a:t>
            </a:r>
            <a:r>
              <a:rPr lang="fr-FR" sz="2800" b="1" i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fr-FR" sz="2800" b="1" i="1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Pengkurungan</a:t>
            </a:r>
            <a:r>
              <a:rPr lang="fr-FR" sz="2800" b="1" i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800" b="1" i="1" kern="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Perkalian</a:t>
            </a:r>
            <a:r>
              <a:rPr lang="fr-FR" sz="2800" b="1" i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800" b="1" i="1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</a:t>
            </a:r>
            <a:r>
              <a:rPr lang="fr-FR" sz="2800" b="1" i="1" kern="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atrik</a:t>
            </a:r>
            <a:r>
              <a:rPr lang="fr-FR" sz="2800" b="1" i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lvl="0" algn="ctr">
              <a:defRPr/>
            </a:pPr>
            <a:r>
              <a:rPr lang="fr-FR" sz="2800" b="1" i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</a:t>
            </a:r>
            <a:r>
              <a:rPr lang="fr-FR" sz="2800" b="1" i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ultiplication </a:t>
            </a:r>
            <a:r>
              <a:rPr lang="fr-FR" sz="2800" b="1" i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(MCM</a:t>
            </a:r>
            <a:r>
              <a:rPr lang="fr-FR" sz="2800" b="1" i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)</a:t>
            </a:r>
            <a:endParaRPr lang="fr-FR" sz="2800" b="1" i="1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714612" y="1500174"/>
          <a:ext cx="3286125" cy="291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9" name="Clip" r:id="rId3" imgW="3285720" imgH="2914200" progId="">
                  <p:embed/>
                </p:oleObj>
              </mc:Choice>
              <mc:Fallback>
                <p:oleObj name="Clip" r:id="rId3" imgW="3285720" imgH="2914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12" y="1500174"/>
                        <a:ext cx="3286125" cy="291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FE74-B3BD-4FF1-8813-48248049985D}" type="slidenum">
              <a:rPr lang="en-SG" smtClean="0"/>
              <a:pPr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4717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Matrix-chain multiplication (MCM) </a:t>
            </a:r>
            <a:r>
              <a:rPr lang="en-US" sz="2800" dirty="0" smtClean="0"/>
              <a:t>- DP</a:t>
            </a:r>
            <a:endParaRPr lang="en-US" sz="2800" b="1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32488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Problem: </a:t>
            </a:r>
            <a:r>
              <a:rPr lang="en-US" dirty="0" err="1" smtClean="0">
                <a:solidFill>
                  <a:schemeClr val="bg1"/>
                </a:solidFill>
              </a:rPr>
              <a:t>diberikan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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A</a:t>
            </a:r>
            <a:r>
              <a:rPr lang="en-US" baseline="-25000" dirty="0">
                <a:solidFill>
                  <a:schemeClr val="bg1"/>
                </a:solidFill>
                <a:sym typeface="Symbol" pitchFamily="18" charset="2"/>
              </a:rPr>
              <a:t>1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, A</a:t>
            </a:r>
            <a:r>
              <a:rPr lang="en-US" baseline="-25000" dirty="0">
                <a:solidFill>
                  <a:schemeClr val="bg1"/>
                </a:solidFill>
                <a:sym typeface="Symbol" pitchFamily="18" charset="2"/>
              </a:rPr>
              <a:t>2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, …,A</a:t>
            </a:r>
            <a:r>
              <a:rPr lang="en-US" i="1" baseline="-25000" dirty="0">
                <a:solidFill>
                  <a:schemeClr val="bg1"/>
                </a:solidFill>
                <a:sym typeface="Symbol" pitchFamily="18" charset="2"/>
              </a:rPr>
              <a:t>n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, 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hitung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perkalian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: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A</a:t>
            </a:r>
            <a:r>
              <a:rPr lang="en-US" baseline="-25000" dirty="0">
                <a:solidFill>
                  <a:schemeClr val="bg1"/>
                </a:solidFill>
                <a:sym typeface="Symbol" pitchFamily="18" charset="2"/>
              </a:rPr>
              <a:t>1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A</a:t>
            </a:r>
            <a:r>
              <a:rPr lang="en-US" baseline="-25000" dirty="0">
                <a:solidFill>
                  <a:schemeClr val="bg1"/>
                </a:solidFill>
                <a:sym typeface="Symbol" pitchFamily="18" charset="2"/>
              </a:rPr>
              <a:t>2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…A</a:t>
            </a:r>
            <a:r>
              <a:rPr lang="en-US" i="1" baseline="-25000" dirty="0">
                <a:solidFill>
                  <a:schemeClr val="bg1"/>
                </a:solidFill>
                <a:sym typeface="Symbol" pitchFamily="18" charset="2"/>
              </a:rPr>
              <a:t>n 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,</a:t>
            </a:r>
            <a:r>
              <a:rPr lang="en-US" i="1" baseline="-250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temukan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cara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tercepat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(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yaitu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dengan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meminimalkan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jumlah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perkalian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) 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dalam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penghitungan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.</a:t>
            </a:r>
            <a:endParaRPr lang="en-US" dirty="0">
              <a:solidFill>
                <a:schemeClr val="bg1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Misal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terdapat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dua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matrik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A(</a:t>
            </a:r>
            <a:r>
              <a:rPr lang="en-US" i="1" dirty="0" err="1" smtClean="0">
                <a:solidFill>
                  <a:schemeClr val="bg1"/>
                </a:solidFill>
                <a:sym typeface="Symbol" pitchFamily="18" charset="2"/>
              </a:rPr>
              <a:t>p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,</a:t>
            </a:r>
            <a:r>
              <a:rPr lang="en-US" i="1" dirty="0" err="1" smtClean="0">
                <a:solidFill>
                  <a:schemeClr val="bg1"/>
                </a:solidFill>
                <a:sym typeface="Symbol" pitchFamily="18" charset="2"/>
              </a:rPr>
              <a:t>q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) 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dan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B(</a:t>
            </a:r>
            <a:r>
              <a:rPr lang="en-US" i="1" dirty="0" err="1">
                <a:solidFill>
                  <a:schemeClr val="bg1"/>
                </a:solidFill>
                <a:sym typeface="Symbol" pitchFamily="18" charset="2"/>
              </a:rPr>
              <a:t>q</a:t>
            </a:r>
            <a:r>
              <a:rPr lang="en-US" dirty="0" err="1">
                <a:solidFill>
                  <a:schemeClr val="bg1"/>
                </a:solidFill>
                <a:sym typeface="Symbol" pitchFamily="18" charset="2"/>
              </a:rPr>
              <a:t>,</a:t>
            </a:r>
            <a:r>
              <a:rPr lang="en-US" i="1" dirty="0" err="1">
                <a:solidFill>
                  <a:schemeClr val="bg1"/>
                </a:solidFill>
                <a:sym typeface="Symbol" pitchFamily="18" charset="2"/>
              </a:rPr>
              <a:t>r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), 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Hitung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hasil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perkaliannya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C(</a:t>
            </a:r>
            <a:r>
              <a:rPr lang="en-US" i="1" dirty="0" err="1">
                <a:solidFill>
                  <a:schemeClr val="bg1"/>
                </a:solidFill>
                <a:sym typeface="Symbol" pitchFamily="18" charset="2"/>
              </a:rPr>
              <a:t>p</a:t>
            </a:r>
            <a:r>
              <a:rPr lang="en-US" dirty="0" err="1">
                <a:solidFill>
                  <a:schemeClr val="bg1"/>
                </a:solidFill>
                <a:sym typeface="Symbol" pitchFamily="18" charset="2"/>
              </a:rPr>
              <a:t>,</a:t>
            </a:r>
            <a:r>
              <a:rPr lang="en-US" i="1" dirty="0" err="1">
                <a:solidFill>
                  <a:schemeClr val="bg1"/>
                </a:solidFill>
                <a:sym typeface="Symbol" pitchFamily="18" charset="2"/>
              </a:rPr>
              <a:t>r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) 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dalam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p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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 q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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 r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sebagai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banyaknya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perkalian</a:t>
            </a:r>
            <a:endParaRPr lang="en-US" dirty="0">
              <a:solidFill>
                <a:schemeClr val="bg1"/>
              </a:solidFill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for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 i=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1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to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 p </a:t>
            </a: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for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 j=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1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to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 r C[</a:t>
            </a:r>
            <a:r>
              <a:rPr lang="en-US" i="1" dirty="0" err="1">
                <a:solidFill>
                  <a:schemeClr val="bg1"/>
                </a:solidFill>
                <a:sym typeface="Symbol" pitchFamily="18" charset="2"/>
              </a:rPr>
              <a:t>i,j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]=0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for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 i=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1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to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 p</a:t>
            </a:r>
          </a:p>
          <a:p>
            <a:pPr lvl="2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sym typeface="Symbol" pitchFamily="18" charset="2"/>
              </a:rPr>
              <a:t>for</a:t>
            </a:r>
            <a:r>
              <a:rPr lang="en-US" sz="2400" i="1" dirty="0">
                <a:solidFill>
                  <a:schemeClr val="bg1"/>
                </a:solidFill>
                <a:sym typeface="Symbol" pitchFamily="18" charset="2"/>
              </a:rPr>
              <a:t> j=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1</a:t>
            </a:r>
            <a:r>
              <a:rPr lang="en-US" sz="2400" i="1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400" b="1" dirty="0">
                <a:solidFill>
                  <a:schemeClr val="bg1"/>
                </a:solidFill>
                <a:sym typeface="Symbol" pitchFamily="18" charset="2"/>
              </a:rPr>
              <a:t>to</a:t>
            </a:r>
            <a:r>
              <a:rPr lang="en-US" sz="2400" i="1" dirty="0">
                <a:solidFill>
                  <a:schemeClr val="bg1"/>
                </a:solidFill>
                <a:sym typeface="Symbol" pitchFamily="18" charset="2"/>
              </a:rPr>
              <a:t> r</a:t>
            </a:r>
          </a:p>
          <a:p>
            <a:pPr lvl="3"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  <a:sym typeface="Symbol" pitchFamily="18" charset="2"/>
              </a:rPr>
              <a:t>for</a:t>
            </a:r>
            <a:r>
              <a:rPr lang="en-US" sz="2400" i="1" dirty="0">
                <a:solidFill>
                  <a:schemeClr val="bg1"/>
                </a:solidFill>
                <a:sym typeface="Symbol" pitchFamily="18" charset="2"/>
              </a:rPr>
              <a:t> k=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1</a:t>
            </a:r>
            <a:r>
              <a:rPr lang="en-US" sz="2400" i="1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400" b="1" dirty="0">
                <a:solidFill>
                  <a:schemeClr val="bg1"/>
                </a:solidFill>
                <a:sym typeface="Symbol" pitchFamily="18" charset="2"/>
              </a:rPr>
              <a:t>to</a:t>
            </a:r>
            <a:r>
              <a:rPr lang="en-US" sz="2400" i="1" dirty="0">
                <a:solidFill>
                  <a:schemeClr val="bg1"/>
                </a:solidFill>
                <a:sym typeface="Symbol" pitchFamily="18" charset="2"/>
              </a:rPr>
              <a:t> q C[</a:t>
            </a:r>
            <a:r>
              <a:rPr lang="en-US" sz="2400" i="1" dirty="0" err="1">
                <a:solidFill>
                  <a:schemeClr val="bg1"/>
                </a:solidFill>
                <a:sym typeface="Symbol" pitchFamily="18" charset="2"/>
              </a:rPr>
              <a:t>i,j</a:t>
            </a:r>
            <a:r>
              <a:rPr lang="en-US" sz="2400" i="1" dirty="0">
                <a:solidFill>
                  <a:schemeClr val="bg1"/>
                </a:solidFill>
                <a:sym typeface="Symbol" pitchFamily="18" charset="2"/>
              </a:rPr>
              <a:t>] = C[</a:t>
            </a:r>
            <a:r>
              <a:rPr lang="en-US" sz="2400" i="1" dirty="0" err="1">
                <a:solidFill>
                  <a:schemeClr val="bg1"/>
                </a:solidFill>
                <a:sym typeface="Symbol" pitchFamily="18" charset="2"/>
              </a:rPr>
              <a:t>i,j</a:t>
            </a:r>
            <a:r>
              <a:rPr lang="en-US" sz="2400" i="1" dirty="0">
                <a:solidFill>
                  <a:schemeClr val="bg1"/>
                </a:solidFill>
                <a:sym typeface="Symbol" pitchFamily="18" charset="2"/>
              </a:rPr>
              <a:t>]+ A[</a:t>
            </a:r>
            <a:r>
              <a:rPr lang="en-US" sz="2400" i="1" dirty="0" err="1">
                <a:solidFill>
                  <a:schemeClr val="bg1"/>
                </a:solidFill>
                <a:sym typeface="Symbol" pitchFamily="18" charset="2"/>
              </a:rPr>
              <a:t>i,k</a:t>
            </a:r>
            <a:r>
              <a:rPr lang="en-US" sz="2400" i="1" dirty="0">
                <a:solidFill>
                  <a:schemeClr val="bg1"/>
                </a:solidFill>
                <a:sym typeface="Symbol" pitchFamily="18" charset="2"/>
              </a:rPr>
              <a:t>]B[</a:t>
            </a:r>
            <a:r>
              <a:rPr lang="en-US" sz="2400" i="1" dirty="0" err="1">
                <a:solidFill>
                  <a:schemeClr val="bg1"/>
                </a:solidFill>
                <a:sym typeface="Symbol" pitchFamily="18" charset="2"/>
              </a:rPr>
              <a:t>k,j</a:t>
            </a:r>
            <a:r>
              <a:rPr lang="en-US" sz="2400" i="1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FE74-B3BD-4FF1-8813-48248049985D}" type="slidenum">
              <a:rPr lang="en-SG" smtClean="0"/>
              <a:pPr/>
              <a:t>13</a:t>
            </a:fld>
            <a:endParaRPr lang="en-S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Matrix-chain multiplication (MCM) </a:t>
            </a:r>
            <a:r>
              <a:rPr lang="en-US" sz="2800" dirty="0" smtClean="0"/>
              <a:t>- DP</a:t>
            </a:r>
            <a:endParaRPr lang="en-US" sz="2800" b="1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32488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Perbedaan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parenthesizations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menghasilkan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perbedaan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jumlah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perkalian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hasil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perkalian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matrik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Contoh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A(10,100), B(100,5), C(5,50)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If ((A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B) C), 10 100 5 +10 5 50 =7500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If (A (B C)), 10 100 50+100 5 50=75000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Cara </a:t>
            </a:r>
            <a:r>
              <a:rPr lang="en-US" dirty="0" err="1" smtClean="0">
                <a:solidFill>
                  <a:schemeClr val="bg1"/>
                </a:solidFill>
              </a:rPr>
              <a:t>pertama</a:t>
            </a:r>
            <a:r>
              <a:rPr lang="en-US" dirty="0" smtClean="0">
                <a:solidFill>
                  <a:schemeClr val="bg1"/>
                </a:solidFill>
              </a:rPr>
              <a:t> 10x </a:t>
            </a:r>
            <a:r>
              <a:rPr lang="en-US" dirty="0" err="1" smtClean="0">
                <a:solidFill>
                  <a:schemeClr val="bg1"/>
                </a:solidFill>
              </a:rPr>
              <a:t>lebih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cepat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daripada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kedua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!!!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Diketahui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kumpulan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matrik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MCM 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A</a:t>
            </a:r>
            <a:r>
              <a:rPr lang="en-US" baseline="-25000" dirty="0">
                <a:solidFill>
                  <a:schemeClr val="bg1"/>
                </a:solidFill>
                <a:sym typeface="Symbol" pitchFamily="18" charset="2"/>
              </a:rPr>
              <a:t>1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, A</a:t>
            </a:r>
            <a:r>
              <a:rPr lang="en-US" baseline="-25000" dirty="0">
                <a:solidFill>
                  <a:schemeClr val="bg1"/>
                </a:solidFill>
                <a:sym typeface="Symbol" pitchFamily="18" charset="2"/>
              </a:rPr>
              <a:t>2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, …,A</a:t>
            </a:r>
            <a:r>
              <a:rPr lang="en-US" i="1" baseline="-25000" dirty="0">
                <a:solidFill>
                  <a:schemeClr val="bg1"/>
                </a:solidFill>
                <a:sym typeface="Symbol" pitchFamily="18" charset="2"/>
              </a:rPr>
              <a:t>n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 </a:t>
            </a: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dengan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&lt; 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p</a:t>
            </a:r>
            <a:r>
              <a:rPr lang="en-US" baseline="-25000" dirty="0">
                <a:solidFill>
                  <a:schemeClr val="bg1"/>
                </a:solidFill>
                <a:sym typeface="Symbol" pitchFamily="18" charset="2"/>
              </a:rPr>
              <a:t>0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,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p</a:t>
            </a:r>
            <a:r>
              <a:rPr lang="en-US" baseline="-25000" dirty="0">
                <a:solidFill>
                  <a:schemeClr val="bg1"/>
                </a:solidFill>
                <a:sym typeface="Symbol" pitchFamily="18" charset="2"/>
              </a:rPr>
              <a:t>1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,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p</a:t>
            </a:r>
            <a:r>
              <a:rPr lang="en-US" baseline="-25000" dirty="0">
                <a:solidFill>
                  <a:schemeClr val="bg1"/>
                </a:solidFill>
                <a:sym typeface="Symbol" pitchFamily="18" charset="2"/>
              </a:rPr>
              <a:t>2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,…,</a:t>
            </a:r>
            <a:r>
              <a:rPr lang="en-US" i="1" dirty="0" err="1">
                <a:solidFill>
                  <a:schemeClr val="bg1"/>
                </a:solidFill>
                <a:sym typeface="Symbol" pitchFamily="18" charset="2"/>
              </a:rPr>
              <a:t>p</a:t>
            </a:r>
            <a:r>
              <a:rPr lang="en-US" i="1" baseline="-25000" dirty="0" err="1">
                <a:solidFill>
                  <a:schemeClr val="bg1"/>
                </a:solidFill>
                <a:sym typeface="Symbol" pitchFamily="18" charset="2"/>
              </a:rPr>
              <a:t>n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&gt;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solidFill>
                  <a:schemeClr val="bg1"/>
                </a:solidFill>
                <a:sym typeface="Symbol" pitchFamily="18" charset="2"/>
              </a:rPr>
              <a:t>Berarti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,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A</a:t>
            </a:r>
            <a:r>
              <a:rPr lang="en-US" baseline="-25000" dirty="0">
                <a:solidFill>
                  <a:schemeClr val="bg1"/>
                </a:solidFill>
                <a:sym typeface="Symbol" pitchFamily="18" charset="2"/>
              </a:rPr>
              <a:t>1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(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p</a:t>
            </a:r>
            <a:r>
              <a:rPr lang="en-US" baseline="-25000" dirty="0">
                <a:solidFill>
                  <a:schemeClr val="bg1"/>
                </a:solidFill>
                <a:sym typeface="Symbol" pitchFamily="18" charset="2"/>
              </a:rPr>
              <a:t>0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,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p</a:t>
            </a:r>
            <a:r>
              <a:rPr lang="en-US" baseline="-25000" dirty="0">
                <a:solidFill>
                  <a:schemeClr val="bg1"/>
                </a:solidFill>
                <a:sym typeface="Symbol" pitchFamily="18" charset="2"/>
              </a:rPr>
              <a:t>1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), A</a:t>
            </a:r>
            <a:r>
              <a:rPr lang="en-US" baseline="-25000" dirty="0">
                <a:solidFill>
                  <a:schemeClr val="bg1"/>
                </a:solidFill>
                <a:sym typeface="Symbol" pitchFamily="18" charset="2"/>
              </a:rPr>
              <a:t>2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(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p</a:t>
            </a:r>
            <a:r>
              <a:rPr lang="en-US" baseline="-25000" dirty="0">
                <a:solidFill>
                  <a:schemeClr val="bg1"/>
                </a:solidFill>
                <a:sym typeface="Symbol" pitchFamily="18" charset="2"/>
              </a:rPr>
              <a:t>1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,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p</a:t>
            </a:r>
            <a:r>
              <a:rPr lang="en-US" baseline="-25000" dirty="0">
                <a:solidFill>
                  <a:schemeClr val="bg1"/>
                </a:solidFill>
                <a:sym typeface="Symbol" pitchFamily="18" charset="2"/>
              </a:rPr>
              <a:t>2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), …, A</a:t>
            </a:r>
            <a:r>
              <a:rPr lang="en-US" i="1" baseline="-25000" dirty="0">
                <a:solidFill>
                  <a:schemeClr val="bg1"/>
                </a:solidFill>
                <a:sym typeface="Symbol" pitchFamily="18" charset="2"/>
              </a:rPr>
              <a:t>i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(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p</a:t>
            </a:r>
            <a:r>
              <a:rPr lang="en-US" i="1" baseline="-25000" dirty="0">
                <a:solidFill>
                  <a:schemeClr val="bg1"/>
                </a:solidFill>
                <a:sym typeface="Symbol" pitchFamily="18" charset="2"/>
              </a:rPr>
              <a:t>i</a:t>
            </a:r>
            <a:r>
              <a:rPr lang="en-US" baseline="-25000" dirty="0">
                <a:solidFill>
                  <a:schemeClr val="bg1"/>
                </a:solidFill>
                <a:sym typeface="Symbol" pitchFamily="18" charset="2"/>
              </a:rPr>
              <a:t>-1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,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p</a:t>
            </a:r>
            <a:r>
              <a:rPr lang="en-US" i="1" baseline="-25000" dirty="0">
                <a:solidFill>
                  <a:schemeClr val="bg1"/>
                </a:solidFill>
                <a:sym typeface="Symbol" pitchFamily="18" charset="2"/>
              </a:rPr>
              <a:t>i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),… A</a:t>
            </a:r>
            <a:r>
              <a:rPr lang="en-US" i="1" baseline="-25000" dirty="0">
                <a:solidFill>
                  <a:schemeClr val="bg1"/>
                </a:solidFill>
                <a:sym typeface="Symbol" pitchFamily="18" charset="2"/>
              </a:rPr>
              <a:t>n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(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p</a:t>
            </a:r>
            <a:r>
              <a:rPr lang="en-US" i="1" baseline="-25000" dirty="0">
                <a:solidFill>
                  <a:schemeClr val="bg1"/>
                </a:solidFill>
                <a:sym typeface="Symbol" pitchFamily="18" charset="2"/>
              </a:rPr>
              <a:t>n</a:t>
            </a:r>
            <a:r>
              <a:rPr lang="en-US" baseline="-25000" dirty="0">
                <a:solidFill>
                  <a:schemeClr val="bg1"/>
                </a:solidFill>
                <a:sym typeface="Symbol" pitchFamily="18" charset="2"/>
              </a:rPr>
              <a:t>-1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,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p</a:t>
            </a:r>
            <a:r>
              <a:rPr lang="en-US" i="1" baseline="-25000" dirty="0">
                <a:solidFill>
                  <a:schemeClr val="bg1"/>
                </a:solidFill>
                <a:sym typeface="Symbol" pitchFamily="18" charset="2"/>
              </a:rPr>
              <a:t>n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FE74-B3BD-4FF1-8813-48248049985D}" type="slidenum">
              <a:rPr lang="en-SG" smtClean="0"/>
              <a:pPr/>
              <a:t>14</a:t>
            </a:fld>
            <a:endParaRPr lang="en-SG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784757" y="5877272"/>
            <a:ext cx="275075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339752" y="6173469"/>
            <a:ext cx="694402" cy="215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baris</a:t>
            </a:r>
            <a:endParaRPr lang="en-US" sz="14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34908" y="5838274"/>
            <a:ext cx="228980" cy="2550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275856" y="6173470"/>
            <a:ext cx="72008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kolom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03916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Matrix-chain multiplication (MCM) </a:t>
            </a:r>
            <a:r>
              <a:rPr lang="en-US" sz="2800" dirty="0" smtClean="0"/>
              <a:t>- DP</a:t>
            </a:r>
            <a:endParaRPr lang="en-US" sz="2800" b="1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32488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Secara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intuitif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solusi</a:t>
            </a:r>
            <a:r>
              <a:rPr lang="en-US" dirty="0" smtClean="0">
                <a:solidFill>
                  <a:schemeClr val="bg1"/>
                </a:solidFill>
              </a:rPr>
              <a:t> brute-force: </a:t>
            </a:r>
            <a:r>
              <a:rPr lang="en-US" dirty="0" err="1" smtClean="0">
                <a:solidFill>
                  <a:schemeClr val="bg1"/>
                </a:solidFill>
              </a:rPr>
              <a:t>Hitung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banyaknya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parenthesizations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secara</a:t>
            </a:r>
            <a:r>
              <a:rPr lang="en-US" dirty="0" smtClean="0">
                <a:solidFill>
                  <a:schemeClr val="bg1"/>
                </a:solidFill>
              </a:rPr>
              <a:t> exhaustive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mengecek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semua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kemungkinan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kombinasi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parenthesizations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Misal</a:t>
            </a:r>
            <a:r>
              <a:rPr lang="en-US" dirty="0" smtClean="0">
                <a:solidFill>
                  <a:schemeClr val="bg1"/>
                </a:solidFill>
              </a:rPr>
              <a:t> P(</a:t>
            </a:r>
            <a:r>
              <a:rPr lang="en-US" i="1" dirty="0" smtClean="0">
                <a:solidFill>
                  <a:schemeClr val="bg1"/>
                </a:solidFill>
              </a:rPr>
              <a:t>n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 smtClean="0">
                <a:solidFill>
                  <a:schemeClr val="bg1"/>
                </a:solidFill>
              </a:rPr>
              <a:t>merupakan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banyaknya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alternatif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parenthesizations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suatu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sequence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matrik</a:t>
            </a:r>
            <a:r>
              <a:rPr lang="en-US" dirty="0" smtClean="0">
                <a:solidFill>
                  <a:schemeClr val="bg1"/>
                </a:solidFill>
              </a:rPr>
              <a:t> :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P(</a:t>
            </a:r>
            <a:r>
              <a:rPr lang="en-US" i="1" dirty="0">
                <a:solidFill>
                  <a:schemeClr val="bg1"/>
                </a:solidFill>
              </a:rPr>
              <a:t>n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smtClean="0">
                <a:solidFill>
                  <a:schemeClr val="bg1"/>
                </a:solidFill>
              </a:rPr>
              <a:t>= 1                 if </a:t>
            </a:r>
            <a:r>
              <a:rPr lang="en-US" i="1" dirty="0">
                <a:solidFill>
                  <a:schemeClr val="bg1"/>
                </a:solidFill>
              </a:rPr>
              <a:t>n</a:t>
            </a:r>
            <a:r>
              <a:rPr lang="en-US" dirty="0">
                <a:solidFill>
                  <a:schemeClr val="bg1"/>
                </a:solidFill>
              </a:rPr>
              <a:t>=1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  </a:t>
            </a:r>
            <a:r>
              <a:rPr lang="en-US" i="1" baseline="-25000" dirty="0">
                <a:solidFill>
                  <a:schemeClr val="bg1"/>
                </a:solidFill>
                <a:sym typeface="Symbol" pitchFamily="18" charset="2"/>
              </a:rPr>
              <a:t>k</a:t>
            </a:r>
            <a:r>
              <a:rPr lang="en-US" baseline="-25000" dirty="0">
                <a:solidFill>
                  <a:schemeClr val="bg1"/>
                </a:solidFill>
                <a:sym typeface="Symbol" pitchFamily="18" charset="2"/>
              </a:rPr>
              <a:t>=1</a:t>
            </a:r>
            <a:r>
              <a:rPr lang="en-US" i="1" baseline="30000" dirty="0">
                <a:solidFill>
                  <a:schemeClr val="bg1"/>
                </a:solidFill>
                <a:sym typeface="Symbol" pitchFamily="18" charset="2"/>
              </a:rPr>
              <a:t>n</a:t>
            </a:r>
            <a:r>
              <a:rPr lang="en-US" baseline="30000" dirty="0">
                <a:solidFill>
                  <a:schemeClr val="bg1"/>
                </a:solidFill>
                <a:sym typeface="Symbol" pitchFamily="18" charset="2"/>
              </a:rPr>
              <a:t>-1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 P(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k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)P(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n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-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k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) 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 if 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n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2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Waktu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kompleksitas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</a:t>
            </a:r>
            <a:r>
              <a:rPr lang="en-US" dirty="0" err="1" smtClean="0">
                <a:solidFill>
                  <a:schemeClr val="bg1"/>
                </a:solidFill>
              </a:rPr>
              <a:t>olusi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rekursifnya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(2</a:t>
            </a:r>
            <a:r>
              <a:rPr lang="en-US" i="1" baseline="30000" dirty="0">
                <a:solidFill>
                  <a:schemeClr val="bg1"/>
                </a:solidFill>
                <a:sym typeface="Symbol" pitchFamily="18" charset="2"/>
              </a:rPr>
              <a:t>n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).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Jadi</a:t>
            </a:r>
            <a:r>
              <a:rPr lang="en-US" dirty="0" smtClean="0">
                <a:solidFill>
                  <a:schemeClr val="bg1"/>
                </a:solidFill>
              </a:rPr>
              <a:t>, brute-force </a:t>
            </a:r>
            <a:r>
              <a:rPr lang="en-US" dirty="0" err="1" smtClean="0">
                <a:solidFill>
                  <a:schemeClr val="bg1"/>
                </a:solidFill>
              </a:rPr>
              <a:t>tidak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dapat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bekerja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kasus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tersebut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FE74-B3BD-4FF1-8813-48248049985D}" type="slidenum">
              <a:rPr lang="en-SG" smtClean="0"/>
              <a:pPr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6982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Langkah-langkah</a:t>
            </a:r>
            <a:r>
              <a:rPr lang="en-US" sz="2800" dirty="0" smtClean="0"/>
              <a:t> MCP - DP</a:t>
            </a:r>
            <a:endParaRPr lang="en-US" sz="2800" b="1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324880" cy="5181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Step 1: structure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suatu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parenthesization</a:t>
            </a:r>
            <a:r>
              <a:rPr lang="en-US" dirty="0" smtClean="0">
                <a:solidFill>
                  <a:schemeClr val="bg1"/>
                </a:solidFill>
              </a:rPr>
              <a:t> yang optimal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sz="2300" dirty="0" err="1" smtClean="0">
                <a:solidFill>
                  <a:schemeClr val="bg1"/>
                </a:solidFill>
              </a:rPr>
              <a:t>Misal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A</a:t>
            </a:r>
            <a:r>
              <a:rPr lang="en-US" sz="2300" i="1" baseline="-25000" dirty="0" err="1" smtClean="0">
                <a:solidFill>
                  <a:schemeClr val="bg1"/>
                </a:solidFill>
              </a:rPr>
              <a:t>i</a:t>
            </a:r>
            <a:r>
              <a:rPr lang="en-US" sz="2300" baseline="-25000" dirty="0" err="1">
                <a:solidFill>
                  <a:schemeClr val="bg1"/>
                </a:solidFill>
              </a:rPr>
              <a:t>..</a:t>
            </a:r>
            <a:r>
              <a:rPr lang="en-US" sz="2300" i="1" baseline="-25000" dirty="0" err="1">
                <a:solidFill>
                  <a:schemeClr val="bg1"/>
                </a:solidFill>
              </a:rPr>
              <a:t>j</a:t>
            </a:r>
            <a:r>
              <a:rPr lang="en-US" sz="2300" dirty="0">
                <a:solidFill>
                  <a:schemeClr val="bg1"/>
                </a:solidFill>
              </a:rPr>
              <a:t> (</a:t>
            </a:r>
            <a:r>
              <a:rPr lang="en-US" sz="2300" i="1" dirty="0" err="1">
                <a:solidFill>
                  <a:schemeClr val="bg1"/>
                </a:solidFill>
              </a:rPr>
              <a:t>i</a:t>
            </a:r>
            <a:r>
              <a:rPr lang="en-US" sz="2300" dirty="0" err="1">
                <a:solidFill>
                  <a:schemeClr val="bg1"/>
                </a:solidFill>
                <a:sym typeface="Symbol" pitchFamily="18" charset="2"/>
              </a:rPr>
              <a:t></a:t>
            </a:r>
            <a:r>
              <a:rPr lang="en-US" sz="2300" i="1" dirty="0" err="1">
                <a:solidFill>
                  <a:schemeClr val="bg1"/>
                </a:solidFill>
                <a:sym typeface="Symbol" pitchFamily="18" charset="2"/>
              </a:rPr>
              <a:t>j</a:t>
            </a:r>
            <a:r>
              <a:rPr lang="en-US" sz="2300" dirty="0">
                <a:solidFill>
                  <a:schemeClr val="bg1"/>
                </a:solidFill>
                <a:sym typeface="Symbol" pitchFamily="18" charset="2"/>
              </a:rPr>
              <a:t>) </a:t>
            </a:r>
            <a:r>
              <a:rPr lang="en-US" sz="2300" dirty="0" err="1" smtClean="0">
                <a:solidFill>
                  <a:schemeClr val="bg1"/>
                </a:solidFill>
                <a:sym typeface="Symbol" pitchFamily="18" charset="2"/>
              </a:rPr>
              <a:t>merupakan</a:t>
            </a:r>
            <a:r>
              <a:rPr lang="en-US" sz="23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sym typeface="Symbol" pitchFamily="18" charset="2"/>
              </a:rPr>
              <a:t>matrik</a:t>
            </a:r>
            <a:r>
              <a:rPr lang="en-US" sz="23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sym typeface="Symbol" pitchFamily="18" charset="2"/>
              </a:rPr>
              <a:t>hasil</a:t>
            </a:r>
            <a:r>
              <a:rPr lang="en-US" sz="23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sym typeface="Symbol" pitchFamily="18" charset="2"/>
              </a:rPr>
              <a:t>dari</a:t>
            </a:r>
            <a:r>
              <a:rPr lang="en-US" sz="2300" dirty="0" smtClean="0">
                <a:solidFill>
                  <a:schemeClr val="bg1"/>
                </a:solidFill>
                <a:sym typeface="Symbol" pitchFamily="18" charset="2"/>
              </a:rPr>
              <a:t> A</a:t>
            </a:r>
            <a:r>
              <a:rPr lang="en-US" sz="2300" i="1" baseline="-25000" dirty="0" smtClean="0">
                <a:solidFill>
                  <a:schemeClr val="bg1"/>
                </a:solidFill>
                <a:sym typeface="Symbol" pitchFamily="18" charset="2"/>
              </a:rPr>
              <a:t>i</a:t>
            </a:r>
            <a:r>
              <a:rPr lang="en-US" sz="2300" dirty="0">
                <a:solidFill>
                  <a:schemeClr val="bg1"/>
                </a:solidFill>
                <a:sym typeface="Symbol" pitchFamily="18" charset="2"/>
              </a:rPr>
              <a:t>A</a:t>
            </a:r>
            <a:r>
              <a:rPr lang="en-US" sz="2300" i="1" baseline="-25000" dirty="0">
                <a:solidFill>
                  <a:schemeClr val="bg1"/>
                </a:solidFill>
                <a:sym typeface="Symbol" pitchFamily="18" charset="2"/>
              </a:rPr>
              <a:t>i</a:t>
            </a:r>
            <a:r>
              <a:rPr lang="en-US" sz="2300" baseline="-25000" dirty="0">
                <a:solidFill>
                  <a:schemeClr val="bg1"/>
                </a:solidFill>
                <a:sym typeface="Symbol" pitchFamily="18" charset="2"/>
              </a:rPr>
              <a:t>+1</a:t>
            </a:r>
            <a:r>
              <a:rPr lang="en-US" sz="2300" dirty="0">
                <a:solidFill>
                  <a:schemeClr val="bg1"/>
                </a:solidFill>
                <a:sym typeface="Symbol" pitchFamily="18" charset="2"/>
              </a:rPr>
              <a:t>…</a:t>
            </a:r>
            <a:r>
              <a:rPr lang="en-US" sz="2300" dirty="0" err="1">
                <a:solidFill>
                  <a:schemeClr val="bg1"/>
                </a:solidFill>
                <a:sym typeface="Symbol" pitchFamily="18" charset="2"/>
              </a:rPr>
              <a:t>A</a:t>
            </a:r>
            <a:r>
              <a:rPr lang="en-US" sz="2300" i="1" baseline="-25000" dirty="0" err="1">
                <a:solidFill>
                  <a:schemeClr val="bg1"/>
                </a:solidFill>
                <a:sym typeface="Symbol" pitchFamily="18" charset="2"/>
              </a:rPr>
              <a:t>j</a:t>
            </a:r>
            <a:r>
              <a:rPr lang="en-US" sz="2300" i="1" baseline="-25000" dirty="0">
                <a:solidFill>
                  <a:schemeClr val="bg1"/>
                </a:solidFill>
                <a:sym typeface="Symbol" pitchFamily="18" charset="2"/>
              </a:rPr>
              <a:t> </a:t>
            </a:r>
            <a:endParaRPr lang="en-US" sz="2300" dirty="0">
              <a:solidFill>
                <a:schemeClr val="bg1"/>
              </a:solidFill>
              <a:sym typeface="Symbol" pitchFamily="18" charset="2"/>
            </a:endParaRPr>
          </a:p>
          <a:p>
            <a:pPr lvl="1"/>
            <a:r>
              <a:rPr lang="en-US" sz="2300" dirty="0" err="1" smtClean="0">
                <a:solidFill>
                  <a:schemeClr val="bg1"/>
                </a:solidFill>
                <a:sym typeface="Symbol" pitchFamily="18" charset="2"/>
              </a:rPr>
              <a:t>Apapun</a:t>
            </a:r>
            <a:r>
              <a:rPr lang="en-US" sz="23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300" i="1" dirty="0" err="1" smtClean="0">
                <a:solidFill>
                  <a:schemeClr val="bg1"/>
                </a:solidFill>
                <a:sym typeface="Symbol" pitchFamily="18" charset="2"/>
              </a:rPr>
              <a:t>parenthesization</a:t>
            </a:r>
            <a:r>
              <a:rPr lang="en-US" sz="23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sym typeface="Symbol" pitchFamily="18" charset="2"/>
              </a:rPr>
              <a:t>dari</a:t>
            </a:r>
            <a:r>
              <a:rPr lang="en-US" sz="23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300" dirty="0">
                <a:solidFill>
                  <a:schemeClr val="bg1"/>
                </a:solidFill>
                <a:sym typeface="Symbol" pitchFamily="18" charset="2"/>
              </a:rPr>
              <a:t>A</a:t>
            </a:r>
            <a:r>
              <a:rPr lang="en-US" sz="2300" i="1" baseline="-25000" dirty="0">
                <a:solidFill>
                  <a:schemeClr val="bg1"/>
                </a:solidFill>
                <a:sym typeface="Symbol" pitchFamily="18" charset="2"/>
              </a:rPr>
              <a:t>i</a:t>
            </a:r>
            <a:r>
              <a:rPr lang="en-US" sz="2300" dirty="0">
                <a:solidFill>
                  <a:schemeClr val="bg1"/>
                </a:solidFill>
                <a:sym typeface="Symbol" pitchFamily="18" charset="2"/>
              </a:rPr>
              <a:t>A</a:t>
            </a:r>
            <a:r>
              <a:rPr lang="en-US" sz="2300" i="1" baseline="-25000" dirty="0">
                <a:solidFill>
                  <a:schemeClr val="bg1"/>
                </a:solidFill>
                <a:sym typeface="Symbol" pitchFamily="18" charset="2"/>
              </a:rPr>
              <a:t>i</a:t>
            </a:r>
            <a:r>
              <a:rPr lang="en-US" sz="2300" baseline="-25000" dirty="0">
                <a:solidFill>
                  <a:schemeClr val="bg1"/>
                </a:solidFill>
                <a:sym typeface="Symbol" pitchFamily="18" charset="2"/>
              </a:rPr>
              <a:t>+1</a:t>
            </a:r>
            <a:r>
              <a:rPr lang="en-US" sz="2300" dirty="0">
                <a:solidFill>
                  <a:schemeClr val="bg1"/>
                </a:solidFill>
                <a:sym typeface="Symbol" pitchFamily="18" charset="2"/>
              </a:rPr>
              <a:t>…</a:t>
            </a:r>
            <a:r>
              <a:rPr lang="en-US" sz="2300" dirty="0" err="1">
                <a:solidFill>
                  <a:schemeClr val="bg1"/>
                </a:solidFill>
                <a:sym typeface="Symbol" pitchFamily="18" charset="2"/>
              </a:rPr>
              <a:t>A</a:t>
            </a:r>
            <a:r>
              <a:rPr lang="en-US" sz="2300" i="1" baseline="-25000" dirty="0" err="1">
                <a:solidFill>
                  <a:schemeClr val="bg1"/>
                </a:solidFill>
                <a:sym typeface="Symbol" pitchFamily="18" charset="2"/>
              </a:rPr>
              <a:t>j</a:t>
            </a:r>
            <a:r>
              <a:rPr lang="en-US" sz="2300" i="1" baseline="-250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sym typeface="Symbol" pitchFamily="18" charset="2"/>
              </a:rPr>
              <a:t>harus</a:t>
            </a:r>
            <a:r>
              <a:rPr lang="en-US" sz="2300" dirty="0" smtClean="0">
                <a:solidFill>
                  <a:schemeClr val="bg1"/>
                </a:solidFill>
                <a:sym typeface="Symbol" pitchFamily="18" charset="2"/>
              </a:rPr>
              <a:t> men-</a:t>
            </a:r>
            <a:r>
              <a:rPr lang="en-US" sz="2300" i="1" dirty="0" smtClean="0">
                <a:solidFill>
                  <a:schemeClr val="bg1"/>
                </a:solidFill>
                <a:sym typeface="Symbol" pitchFamily="18" charset="2"/>
              </a:rPr>
              <a:t>split</a:t>
            </a:r>
            <a:r>
              <a:rPr lang="en-US" sz="23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sym typeface="Symbol" pitchFamily="18" charset="2"/>
              </a:rPr>
              <a:t>perkalian</a:t>
            </a:r>
            <a:r>
              <a:rPr lang="en-US" sz="23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sym typeface="Symbol" pitchFamily="18" charset="2"/>
              </a:rPr>
              <a:t>diantara</a:t>
            </a:r>
            <a:r>
              <a:rPr lang="en-US" sz="23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300" dirty="0" err="1">
                <a:solidFill>
                  <a:schemeClr val="bg1"/>
                </a:solidFill>
                <a:sym typeface="Symbol" pitchFamily="18" charset="2"/>
              </a:rPr>
              <a:t>A</a:t>
            </a:r>
            <a:r>
              <a:rPr lang="en-US" sz="2300" i="1" baseline="-25000" dirty="0" err="1">
                <a:solidFill>
                  <a:schemeClr val="bg1"/>
                </a:solidFill>
                <a:sym typeface="Symbol" pitchFamily="18" charset="2"/>
              </a:rPr>
              <a:t>k</a:t>
            </a:r>
            <a:r>
              <a:rPr lang="en-US" sz="23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sym typeface="Symbol" pitchFamily="18" charset="2"/>
              </a:rPr>
              <a:t>dan</a:t>
            </a:r>
            <a:r>
              <a:rPr lang="en-US" sz="23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300" dirty="0">
                <a:solidFill>
                  <a:schemeClr val="bg1"/>
                </a:solidFill>
                <a:sym typeface="Symbol" pitchFamily="18" charset="2"/>
              </a:rPr>
              <a:t>A</a:t>
            </a:r>
            <a:r>
              <a:rPr lang="en-US" sz="2300" i="1" baseline="-25000" dirty="0">
                <a:solidFill>
                  <a:schemeClr val="bg1"/>
                </a:solidFill>
                <a:sym typeface="Symbol" pitchFamily="18" charset="2"/>
              </a:rPr>
              <a:t>k</a:t>
            </a:r>
            <a:r>
              <a:rPr lang="en-US" sz="2300" baseline="-25000" dirty="0">
                <a:solidFill>
                  <a:schemeClr val="bg1"/>
                </a:solidFill>
                <a:sym typeface="Symbol" pitchFamily="18" charset="2"/>
              </a:rPr>
              <a:t>+1</a:t>
            </a:r>
            <a:r>
              <a:rPr lang="en-US" sz="23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sym typeface="Symbol" pitchFamily="18" charset="2"/>
              </a:rPr>
              <a:t>untuk</a:t>
            </a:r>
            <a:r>
              <a:rPr lang="en-US" sz="23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sym typeface="Symbol" pitchFamily="18" charset="2"/>
              </a:rPr>
              <a:t>beberapa</a:t>
            </a:r>
            <a:r>
              <a:rPr lang="en-US" sz="23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sym typeface="Symbol" pitchFamily="18" charset="2"/>
              </a:rPr>
              <a:t>nilai</a:t>
            </a:r>
            <a:r>
              <a:rPr lang="en-US" sz="23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300" i="1" dirty="0">
                <a:solidFill>
                  <a:schemeClr val="bg1"/>
                </a:solidFill>
                <a:sym typeface="Symbol" pitchFamily="18" charset="2"/>
              </a:rPr>
              <a:t>k</a:t>
            </a:r>
            <a:r>
              <a:rPr lang="en-US" sz="2300" dirty="0">
                <a:solidFill>
                  <a:schemeClr val="bg1"/>
                </a:solidFill>
                <a:sym typeface="Symbol" pitchFamily="18" charset="2"/>
              </a:rPr>
              <a:t>, (</a:t>
            </a:r>
            <a:r>
              <a:rPr lang="en-US" sz="2300" i="1" dirty="0" err="1">
                <a:solidFill>
                  <a:schemeClr val="bg1"/>
                </a:solidFill>
                <a:sym typeface="Symbol" pitchFamily="18" charset="2"/>
              </a:rPr>
              <a:t>ik</a:t>
            </a:r>
            <a:r>
              <a:rPr lang="en-US" sz="2300" dirty="0">
                <a:solidFill>
                  <a:schemeClr val="bg1"/>
                </a:solidFill>
                <a:sym typeface="Symbol" pitchFamily="18" charset="2"/>
              </a:rPr>
              <a:t>&lt;</a:t>
            </a:r>
            <a:r>
              <a:rPr lang="en-US" sz="2300" i="1" dirty="0">
                <a:solidFill>
                  <a:schemeClr val="bg1"/>
                </a:solidFill>
                <a:sym typeface="Symbol" pitchFamily="18" charset="2"/>
              </a:rPr>
              <a:t>j</a:t>
            </a:r>
            <a:r>
              <a:rPr lang="en-US" sz="2300" dirty="0">
                <a:solidFill>
                  <a:schemeClr val="bg1"/>
                </a:solidFill>
                <a:sym typeface="Symbol" pitchFamily="18" charset="2"/>
              </a:rPr>
              <a:t>). </a:t>
            </a:r>
            <a:r>
              <a:rPr lang="en-US" sz="2300" dirty="0" smtClean="0">
                <a:solidFill>
                  <a:schemeClr val="bg1"/>
                </a:solidFill>
                <a:sym typeface="Symbol" pitchFamily="18" charset="2"/>
              </a:rPr>
              <a:t>Total cost </a:t>
            </a:r>
            <a:r>
              <a:rPr lang="en-US" sz="2300" dirty="0">
                <a:solidFill>
                  <a:schemeClr val="bg1"/>
                </a:solidFill>
                <a:sym typeface="Symbol" pitchFamily="18" charset="2"/>
              </a:rPr>
              <a:t>= </a:t>
            </a:r>
            <a:r>
              <a:rPr lang="en-US" sz="2300" b="1" dirty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# of computing </a:t>
            </a:r>
            <a:r>
              <a:rPr lang="en-US" sz="2300" b="1" dirty="0" err="1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A</a:t>
            </a:r>
            <a:r>
              <a:rPr lang="en-US" sz="2300" b="1" i="1" baseline="-25000" dirty="0" err="1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i..k</a:t>
            </a:r>
            <a:r>
              <a:rPr lang="en-US" sz="2300" dirty="0">
                <a:solidFill>
                  <a:schemeClr val="bg1"/>
                </a:solidFill>
                <a:sym typeface="Symbol" pitchFamily="18" charset="2"/>
              </a:rPr>
              <a:t> + </a:t>
            </a:r>
            <a:r>
              <a:rPr lang="en-US" sz="2300" b="1" dirty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# of computing A</a:t>
            </a:r>
            <a:r>
              <a:rPr lang="en-US" sz="2300" b="1" i="1" baseline="-25000" dirty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k</a:t>
            </a:r>
            <a:r>
              <a:rPr lang="en-US" sz="2300" b="1" baseline="-25000" dirty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+1..</a:t>
            </a:r>
            <a:r>
              <a:rPr lang="en-US" sz="2300" b="1" i="1" baseline="-25000" dirty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j</a:t>
            </a:r>
            <a:r>
              <a:rPr lang="en-US" sz="2300" dirty="0">
                <a:solidFill>
                  <a:schemeClr val="bg1"/>
                </a:solidFill>
                <a:sym typeface="Symbol" pitchFamily="18" charset="2"/>
              </a:rPr>
              <a:t> + </a:t>
            </a:r>
            <a:r>
              <a:rPr lang="en-US" sz="2300" b="1" dirty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# </a:t>
            </a:r>
            <a:r>
              <a:rPr lang="en-US" sz="2300" b="1" dirty="0" err="1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A</a:t>
            </a:r>
            <a:r>
              <a:rPr lang="en-US" sz="2300" b="1" i="1" baseline="-25000" dirty="0" err="1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i..k</a:t>
            </a:r>
            <a:r>
              <a:rPr lang="en-US" sz="2300" b="1" i="1" baseline="-25000" dirty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 </a:t>
            </a:r>
            <a:r>
              <a:rPr lang="en-US" sz="2300" b="1" dirty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 A</a:t>
            </a:r>
            <a:r>
              <a:rPr lang="en-US" sz="2300" b="1" i="1" baseline="-25000" dirty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k</a:t>
            </a:r>
            <a:r>
              <a:rPr lang="en-US" sz="2300" b="1" baseline="-25000" dirty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+1..</a:t>
            </a:r>
            <a:r>
              <a:rPr lang="en-US" sz="2300" b="1" i="1" baseline="-25000" dirty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j</a:t>
            </a:r>
            <a:r>
              <a:rPr lang="en-US" sz="2300" i="1" baseline="-25000" dirty="0">
                <a:solidFill>
                  <a:schemeClr val="bg1"/>
                </a:solidFill>
                <a:sym typeface="Symbol" pitchFamily="18" charset="2"/>
              </a:rPr>
              <a:t>.</a:t>
            </a:r>
          </a:p>
          <a:p>
            <a:pPr lvl="1"/>
            <a:r>
              <a:rPr lang="en-US" sz="2300" dirty="0" err="1" smtClean="0">
                <a:solidFill>
                  <a:schemeClr val="bg1"/>
                </a:solidFill>
                <a:sym typeface="Symbol" pitchFamily="18" charset="2"/>
              </a:rPr>
              <a:t>Jika</a:t>
            </a:r>
            <a:r>
              <a:rPr lang="en-US" sz="23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300" i="1" dirty="0">
                <a:solidFill>
                  <a:schemeClr val="bg1"/>
                </a:solidFill>
                <a:sym typeface="Symbol" pitchFamily="18" charset="2"/>
              </a:rPr>
              <a:t>k</a:t>
            </a:r>
            <a:r>
              <a:rPr lang="en-US" sz="23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sym typeface="Symbol" pitchFamily="18" charset="2"/>
              </a:rPr>
              <a:t>adalah</a:t>
            </a:r>
            <a:r>
              <a:rPr lang="en-US" sz="23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sym typeface="Symbol" pitchFamily="18" charset="2"/>
              </a:rPr>
              <a:t>posisi</a:t>
            </a:r>
            <a:r>
              <a:rPr lang="en-US" sz="23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sym typeface="Symbol" pitchFamily="18" charset="2"/>
              </a:rPr>
              <a:t>untuk</a:t>
            </a:r>
            <a:r>
              <a:rPr lang="en-US" sz="23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300" dirty="0" smtClean="0">
                <a:solidFill>
                  <a:schemeClr val="bg1"/>
                </a:solidFill>
                <a:sym typeface="Symbol" pitchFamily="18" charset="2"/>
              </a:rPr>
              <a:t>optimal </a:t>
            </a:r>
            <a:r>
              <a:rPr lang="en-US" sz="2300" i="1" dirty="0" err="1">
                <a:solidFill>
                  <a:schemeClr val="bg1"/>
                </a:solidFill>
                <a:sym typeface="Symbol" pitchFamily="18" charset="2"/>
              </a:rPr>
              <a:t>parenthesization</a:t>
            </a:r>
            <a:r>
              <a:rPr lang="en-US" sz="2300" dirty="0">
                <a:solidFill>
                  <a:schemeClr val="bg1"/>
                </a:solidFill>
                <a:sym typeface="Symbol" pitchFamily="18" charset="2"/>
              </a:rPr>
              <a:t>, </a:t>
            </a:r>
            <a:r>
              <a:rPr lang="en-US" sz="2300" dirty="0" err="1" smtClean="0">
                <a:solidFill>
                  <a:schemeClr val="bg1"/>
                </a:solidFill>
                <a:sym typeface="Symbol" pitchFamily="18" charset="2"/>
              </a:rPr>
              <a:t>maka</a:t>
            </a:r>
            <a:r>
              <a:rPr lang="en-US" sz="23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300" i="1" dirty="0" err="1" smtClean="0">
                <a:solidFill>
                  <a:schemeClr val="bg1"/>
                </a:solidFill>
                <a:sym typeface="Symbol" pitchFamily="18" charset="2"/>
              </a:rPr>
              <a:t>parenthesization</a:t>
            </a:r>
            <a:r>
              <a:rPr lang="en-US" sz="23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sym typeface="Symbol" pitchFamily="18" charset="2"/>
              </a:rPr>
              <a:t>dari</a:t>
            </a:r>
            <a:r>
              <a:rPr lang="en-US" sz="23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300" dirty="0">
                <a:solidFill>
                  <a:schemeClr val="bg1"/>
                </a:solidFill>
                <a:sym typeface="Symbol" pitchFamily="18" charset="2"/>
              </a:rPr>
              <a:t>“prefix” </a:t>
            </a:r>
            <a:r>
              <a:rPr lang="en-US" sz="2300" dirty="0" err="1">
                <a:solidFill>
                  <a:schemeClr val="bg1"/>
                </a:solidFill>
                <a:sym typeface="Symbol" pitchFamily="18" charset="2"/>
              </a:rPr>
              <a:t>subchain</a:t>
            </a:r>
            <a:r>
              <a:rPr lang="en-US" sz="2300" dirty="0">
                <a:solidFill>
                  <a:schemeClr val="bg1"/>
                </a:solidFill>
                <a:sym typeface="Symbol" pitchFamily="18" charset="2"/>
              </a:rPr>
              <a:t> A</a:t>
            </a:r>
            <a:r>
              <a:rPr lang="en-US" sz="2300" i="1" baseline="-25000" dirty="0">
                <a:solidFill>
                  <a:schemeClr val="bg1"/>
                </a:solidFill>
                <a:sym typeface="Symbol" pitchFamily="18" charset="2"/>
              </a:rPr>
              <a:t>i</a:t>
            </a:r>
            <a:r>
              <a:rPr lang="en-US" sz="2300" dirty="0">
                <a:solidFill>
                  <a:schemeClr val="bg1"/>
                </a:solidFill>
                <a:sym typeface="Symbol" pitchFamily="18" charset="2"/>
              </a:rPr>
              <a:t>A</a:t>
            </a:r>
            <a:r>
              <a:rPr lang="en-US" sz="2300" i="1" baseline="-25000" dirty="0">
                <a:solidFill>
                  <a:schemeClr val="bg1"/>
                </a:solidFill>
                <a:sym typeface="Symbol" pitchFamily="18" charset="2"/>
              </a:rPr>
              <a:t>i</a:t>
            </a:r>
            <a:r>
              <a:rPr lang="en-US" sz="2300" baseline="-25000" dirty="0">
                <a:solidFill>
                  <a:schemeClr val="bg1"/>
                </a:solidFill>
                <a:sym typeface="Symbol" pitchFamily="18" charset="2"/>
              </a:rPr>
              <a:t>+1</a:t>
            </a:r>
            <a:r>
              <a:rPr lang="en-US" sz="2300" dirty="0">
                <a:solidFill>
                  <a:schemeClr val="bg1"/>
                </a:solidFill>
                <a:sym typeface="Symbol" pitchFamily="18" charset="2"/>
              </a:rPr>
              <a:t>…</a:t>
            </a:r>
            <a:r>
              <a:rPr lang="en-US" sz="2300" dirty="0" err="1">
                <a:solidFill>
                  <a:schemeClr val="bg1"/>
                </a:solidFill>
                <a:sym typeface="Symbol" pitchFamily="18" charset="2"/>
              </a:rPr>
              <a:t>A</a:t>
            </a:r>
            <a:r>
              <a:rPr lang="en-US" sz="2300" i="1" baseline="-25000" dirty="0" err="1">
                <a:solidFill>
                  <a:schemeClr val="bg1"/>
                </a:solidFill>
                <a:sym typeface="Symbol" pitchFamily="18" charset="2"/>
              </a:rPr>
              <a:t>k</a:t>
            </a:r>
            <a:r>
              <a:rPr lang="en-US" sz="2300" i="1" baseline="-250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300" i="1" baseline="-250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sym typeface="Symbol" pitchFamily="18" charset="2"/>
              </a:rPr>
              <a:t>dalam</a:t>
            </a:r>
            <a:r>
              <a:rPr lang="en-US" sz="2300" dirty="0" smtClean="0">
                <a:solidFill>
                  <a:schemeClr val="bg1"/>
                </a:solidFill>
                <a:sym typeface="Symbol" pitchFamily="18" charset="2"/>
              </a:rPr>
              <a:t> optimal </a:t>
            </a:r>
            <a:r>
              <a:rPr lang="en-US" sz="2300" i="1" dirty="0" err="1" smtClean="0">
                <a:solidFill>
                  <a:schemeClr val="bg1"/>
                </a:solidFill>
                <a:sym typeface="Symbol" pitchFamily="18" charset="2"/>
              </a:rPr>
              <a:t>parenthesization</a:t>
            </a:r>
            <a:r>
              <a:rPr lang="en-US" sz="23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sym typeface="Symbol" pitchFamily="18" charset="2"/>
              </a:rPr>
              <a:t>ini</a:t>
            </a:r>
            <a:r>
              <a:rPr lang="en-US" sz="23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sym typeface="Symbol" pitchFamily="18" charset="2"/>
              </a:rPr>
              <a:t>dari</a:t>
            </a:r>
            <a:r>
              <a:rPr lang="en-US" sz="2300" dirty="0" smtClean="0">
                <a:solidFill>
                  <a:schemeClr val="bg1"/>
                </a:solidFill>
                <a:sym typeface="Symbol" pitchFamily="18" charset="2"/>
              </a:rPr>
              <a:t> A</a:t>
            </a:r>
            <a:r>
              <a:rPr lang="en-US" sz="2300" i="1" baseline="-25000" dirty="0" smtClean="0">
                <a:solidFill>
                  <a:schemeClr val="bg1"/>
                </a:solidFill>
                <a:sym typeface="Symbol" pitchFamily="18" charset="2"/>
              </a:rPr>
              <a:t>i</a:t>
            </a:r>
            <a:r>
              <a:rPr lang="en-US" sz="2300" dirty="0">
                <a:solidFill>
                  <a:schemeClr val="bg1"/>
                </a:solidFill>
                <a:sym typeface="Symbol" pitchFamily="18" charset="2"/>
              </a:rPr>
              <a:t>A</a:t>
            </a:r>
            <a:r>
              <a:rPr lang="en-US" sz="2300" i="1" baseline="-25000" dirty="0">
                <a:solidFill>
                  <a:schemeClr val="bg1"/>
                </a:solidFill>
                <a:sym typeface="Symbol" pitchFamily="18" charset="2"/>
              </a:rPr>
              <a:t>i</a:t>
            </a:r>
            <a:r>
              <a:rPr lang="en-US" sz="2300" baseline="-25000" dirty="0">
                <a:solidFill>
                  <a:schemeClr val="bg1"/>
                </a:solidFill>
                <a:sym typeface="Symbol" pitchFamily="18" charset="2"/>
              </a:rPr>
              <a:t>+1</a:t>
            </a:r>
            <a:r>
              <a:rPr lang="en-US" sz="2300" dirty="0">
                <a:solidFill>
                  <a:schemeClr val="bg1"/>
                </a:solidFill>
                <a:sym typeface="Symbol" pitchFamily="18" charset="2"/>
              </a:rPr>
              <a:t>…</a:t>
            </a:r>
            <a:r>
              <a:rPr lang="en-US" sz="2300" dirty="0" err="1">
                <a:solidFill>
                  <a:schemeClr val="bg1"/>
                </a:solidFill>
                <a:sym typeface="Symbol" pitchFamily="18" charset="2"/>
              </a:rPr>
              <a:t>A</a:t>
            </a:r>
            <a:r>
              <a:rPr lang="en-US" sz="2300" i="1" baseline="-25000" dirty="0" err="1">
                <a:solidFill>
                  <a:schemeClr val="bg1"/>
                </a:solidFill>
                <a:sym typeface="Symbol" pitchFamily="18" charset="2"/>
              </a:rPr>
              <a:t>j</a:t>
            </a:r>
            <a:r>
              <a:rPr lang="en-US" sz="2300" i="1" baseline="-250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300" i="1" baseline="-250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300" b="1" u="sng" dirty="0" err="1" smtClean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harus</a:t>
            </a:r>
            <a:r>
              <a:rPr lang="en-US" sz="2300" b="1" u="sng" dirty="0" smtClean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 </a:t>
            </a:r>
            <a:r>
              <a:rPr lang="en-US" sz="2300" b="1" u="sng" dirty="0" err="1" smtClean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menjadi</a:t>
            </a:r>
            <a:r>
              <a:rPr lang="en-US" sz="2300" b="1" u="sng" dirty="0" smtClean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 </a:t>
            </a:r>
            <a:r>
              <a:rPr lang="en-US" sz="2300" b="1" u="sng" dirty="0" err="1" smtClean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suatu</a:t>
            </a:r>
            <a:r>
              <a:rPr lang="en-US" sz="2300" b="1" dirty="0" smtClean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 </a:t>
            </a:r>
            <a:r>
              <a:rPr lang="en-US" sz="2300" i="1" dirty="0" err="1" smtClean="0">
                <a:solidFill>
                  <a:schemeClr val="bg1"/>
                </a:solidFill>
                <a:sym typeface="Symbol" pitchFamily="18" charset="2"/>
              </a:rPr>
              <a:t>parenthesization</a:t>
            </a:r>
            <a:r>
              <a:rPr lang="en-US" sz="2300" dirty="0" smtClean="0">
                <a:solidFill>
                  <a:schemeClr val="bg1"/>
                </a:solidFill>
                <a:sym typeface="Symbol" pitchFamily="18" charset="2"/>
              </a:rPr>
              <a:t> yang optimal </a:t>
            </a:r>
            <a:r>
              <a:rPr lang="en-US" sz="2300" dirty="0" err="1" smtClean="0">
                <a:solidFill>
                  <a:schemeClr val="bg1"/>
                </a:solidFill>
                <a:sym typeface="Symbol" pitchFamily="18" charset="2"/>
              </a:rPr>
              <a:t>dari</a:t>
            </a:r>
            <a:r>
              <a:rPr lang="en-US" sz="23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300" dirty="0">
                <a:solidFill>
                  <a:schemeClr val="bg1"/>
                </a:solidFill>
                <a:sym typeface="Symbol" pitchFamily="18" charset="2"/>
              </a:rPr>
              <a:t>A</a:t>
            </a:r>
            <a:r>
              <a:rPr lang="en-US" sz="2300" i="1" baseline="-25000" dirty="0">
                <a:solidFill>
                  <a:schemeClr val="bg1"/>
                </a:solidFill>
                <a:sym typeface="Symbol" pitchFamily="18" charset="2"/>
              </a:rPr>
              <a:t>i</a:t>
            </a:r>
            <a:r>
              <a:rPr lang="en-US" sz="2300" dirty="0">
                <a:solidFill>
                  <a:schemeClr val="bg1"/>
                </a:solidFill>
                <a:sym typeface="Symbol" pitchFamily="18" charset="2"/>
              </a:rPr>
              <a:t>A</a:t>
            </a:r>
            <a:r>
              <a:rPr lang="en-US" sz="2300" i="1" baseline="-25000" dirty="0">
                <a:solidFill>
                  <a:schemeClr val="bg1"/>
                </a:solidFill>
                <a:sym typeface="Symbol" pitchFamily="18" charset="2"/>
              </a:rPr>
              <a:t>i</a:t>
            </a:r>
            <a:r>
              <a:rPr lang="en-US" sz="2300" baseline="-25000" dirty="0">
                <a:solidFill>
                  <a:schemeClr val="bg1"/>
                </a:solidFill>
                <a:sym typeface="Symbol" pitchFamily="18" charset="2"/>
              </a:rPr>
              <a:t>+1</a:t>
            </a:r>
            <a:r>
              <a:rPr lang="en-US" sz="2300" dirty="0">
                <a:solidFill>
                  <a:schemeClr val="bg1"/>
                </a:solidFill>
                <a:sym typeface="Symbol" pitchFamily="18" charset="2"/>
              </a:rPr>
              <a:t>…</a:t>
            </a:r>
            <a:r>
              <a:rPr lang="en-US" sz="2300" dirty="0" err="1">
                <a:solidFill>
                  <a:schemeClr val="bg1"/>
                </a:solidFill>
                <a:sym typeface="Symbol" pitchFamily="18" charset="2"/>
              </a:rPr>
              <a:t>A</a:t>
            </a:r>
            <a:r>
              <a:rPr lang="en-US" sz="2300" i="1" baseline="-25000" dirty="0" err="1">
                <a:solidFill>
                  <a:schemeClr val="bg1"/>
                </a:solidFill>
                <a:sym typeface="Symbol" pitchFamily="18" charset="2"/>
              </a:rPr>
              <a:t>k</a:t>
            </a:r>
            <a:r>
              <a:rPr lang="en-US" sz="2300" i="1" baseline="-25000" dirty="0">
                <a:solidFill>
                  <a:schemeClr val="bg1"/>
                </a:solidFill>
                <a:sym typeface="Symbol" pitchFamily="18" charset="2"/>
              </a:rPr>
              <a:t>. </a:t>
            </a:r>
          </a:p>
          <a:p>
            <a:pPr lvl="1"/>
            <a:r>
              <a:rPr lang="en-US" sz="2300" dirty="0">
                <a:solidFill>
                  <a:schemeClr val="bg1"/>
                </a:solidFill>
                <a:sym typeface="Symbol" pitchFamily="18" charset="2"/>
              </a:rPr>
              <a:t>A</a:t>
            </a:r>
            <a:r>
              <a:rPr lang="en-US" sz="2300" i="1" baseline="-25000" dirty="0">
                <a:solidFill>
                  <a:schemeClr val="bg1"/>
                </a:solidFill>
                <a:sym typeface="Symbol" pitchFamily="18" charset="2"/>
              </a:rPr>
              <a:t>i</a:t>
            </a:r>
            <a:r>
              <a:rPr lang="en-US" sz="2300" dirty="0">
                <a:solidFill>
                  <a:schemeClr val="bg1"/>
                </a:solidFill>
                <a:sym typeface="Symbol" pitchFamily="18" charset="2"/>
              </a:rPr>
              <a:t>A</a:t>
            </a:r>
            <a:r>
              <a:rPr lang="en-US" sz="2300" i="1" baseline="-25000" dirty="0">
                <a:solidFill>
                  <a:schemeClr val="bg1"/>
                </a:solidFill>
                <a:sym typeface="Symbol" pitchFamily="18" charset="2"/>
              </a:rPr>
              <a:t>i</a:t>
            </a:r>
            <a:r>
              <a:rPr lang="en-US" sz="2300" baseline="-25000" dirty="0">
                <a:solidFill>
                  <a:schemeClr val="bg1"/>
                </a:solidFill>
                <a:sym typeface="Symbol" pitchFamily="18" charset="2"/>
              </a:rPr>
              <a:t>+1</a:t>
            </a:r>
            <a:r>
              <a:rPr lang="en-US" sz="2300" dirty="0">
                <a:solidFill>
                  <a:schemeClr val="bg1"/>
                </a:solidFill>
                <a:sym typeface="Symbol" pitchFamily="18" charset="2"/>
              </a:rPr>
              <a:t>…</a:t>
            </a:r>
            <a:r>
              <a:rPr lang="en-US" sz="2300" dirty="0" err="1">
                <a:solidFill>
                  <a:schemeClr val="bg1"/>
                </a:solidFill>
                <a:sym typeface="Symbol" pitchFamily="18" charset="2"/>
              </a:rPr>
              <a:t>A</a:t>
            </a:r>
            <a:r>
              <a:rPr lang="en-US" sz="2300" i="1" baseline="-25000" dirty="0" err="1">
                <a:solidFill>
                  <a:schemeClr val="bg1"/>
                </a:solidFill>
                <a:sym typeface="Symbol" pitchFamily="18" charset="2"/>
              </a:rPr>
              <a:t>k</a:t>
            </a:r>
            <a:r>
              <a:rPr lang="en-US" sz="2300" i="1" baseline="-25000" dirty="0">
                <a:solidFill>
                  <a:schemeClr val="bg1"/>
                </a:solidFill>
                <a:sym typeface="Symbol" pitchFamily="18" charset="2"/>
              </a:rPr>
              <a:t>  </a:t>
            </a:r>
            <a:r>
              <a:rPr lang="en-US" sz="2300" dirty="0">
                <a:solidFill>
                  <a:schemeClr val="bg1"/>
                </a:solidFill>
                <a:sym typeface="Symbol" pitchFamily="18" charset="2"/>
              </a:rPr>
              <a:t> </a:t>
            </a:r>
            <a:r>
              <a:rPr lang="en-US" sz="2300" i="1" baseline="-250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300" dirty="0">
                <a:solidFill>
                  <a:schemeClr val="bg1"/>
                </a:solidFill>
                <a:sym typeface="Symbol" pitchFamily="18" charset="2"/>
              </a:rPr>
              <a:t>A</a:t>
            </a:r>
            <a:r>
              <a:rPr lang="en-US" sz="2300" i="1" baseline="-25000" dirty="0">
                <a:solidFill>
                  <a:schemeClr val="bg1"/>
                </a:solidFill>
                <a:sym typeface="Symbol" pitchFamily="18" charset="2"/>
              </a:rPr>
              <a:t>k</a:t>
            </a:r>
            <a:r>
              <a:rPr lang="en-US" sz="2300" baseline="-25000" dirty="0">
                <a:solidFill>
                  <a:schemeClr val="bg1"/>
                </a:solidFill>
                <a:sym typeface="Symbol" pitchFamily="18" charset="2"/>
              </a:rPr>
              <a:t>+1</a:t>
            </a:r>
            <a:r>
              <a:rPr lang="en-US" sz="2300" dirty="0">
                <a:solidFill>
                  <a:schemeClr val="bg1"/>
                </a:solidFill>
                <a:sym typeface="Symbol" pitchFamily="18" charset="2"/>
              </a:rPr>
              <a:t>…</a:t>
            </a:r>
            <a:r>
              <a:rPr lang="en-US" sz="2300" dirty="0" err="1">
                <a:solidFill>
                  <a:schemeClr val="bg1"/>
                </a:solidFill>
                <a:sym typeface="Symbol" pitchFamily="18" charset="2"/>
              </a:rPr>
              <a:t>A</a:t>
            </a:r>
            <a:r>
              <a:rPr lang="en-US" sz="2300" i="1" baseline="-25000" dirty="0" err="1">
                <a:solidFill>
                  <a:schemeClr val="bg1"/>
                </a:solidFill>
                <a:sym typeface="Symbol" pitchFamily="18" charset="2"/>
              </a:rPr>
              <a:t>j</a:t>
            </a:r>
            <a:r>
              <a:rPr lang="en-US" sz="2300" i="1" baseline="-25000" dirty="0">
                <a:solidFill>
                  <a:schemeClr val="bg1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FE74-B3BD-4FF1-8813-48248049985D}" type="slidenum">
              <a:rPr lang="en-SG" smtClean="0"/>
              <a:pPr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3216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Langkah-langkah</a:t>
            </a:r>
            <a:r>
              <a:rPr lang="en-US" sz="2800" dirty="0" smtClean="0"/>
              <a:t> MCP - DP</a:t>
            </a:r>
            <a:endParaRPr lang="en-US" sz="2800" b="1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324880" cy="5181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Step 2: </a:t>
            </a:r>
            <a:r>
              <a:rPr lang="en-US" dirty="0" smtClean="0">
                <a:solidFill>
                  <a:schemeClr val="bg1"/>
                </a:solidFill>
              </a:rPr>
              <a:t>a recursive </a:t>
            </a:r>
            <a:r>
              <a:rPr lang="en-US" dirty="0">
                <a:solidFill>
                  <a:schemeClr val="bg1"/>
                </a:solidFill>
              </a:rPr>
              <a:t>relation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Misal</a:t>
            </a:r>
            <a:r>
              <a:rPr lang="en-US" dirty="0" smtClean="0">
                <a:solidFill>
                  <a:schemeClr val="bg1"/>
                </a:solidFill>
              </a:rPr>
              <a:t> m[</a:t>
            </a:r>
            <a:r>
              <a:rPr lang="en-US" i="1" dirty="0" err="1" smtClean="0">
                <a:solidFill>
                  <a:schemeClr val="bg1"/>
                </a:solidFill>
              </a:rPr>
              <a:t>i</a:t>
            </a:r>
            <a:r>
              <a:rPr lang="en-US" dirty="0" err="1" smtClean="0">
                <a:solidFill>
                  <a:schemeClr val="bg1"/>
                </a:solidFill>
              </a:rPr>
              <a:t>,</a:t>
            </a:r>
            <a:r>
              <a:rPr lang="en-US" i="1" dirty="0" err="1" smtClean="0">
                <a:solidFill>
                  <a:schemeClr val="bg1"/>
                </a:solidFill>
              </a:rPr>
              <a:t>j</a:t>
            </a:r>
            <a:r>
              <a:rPr lang="en-US" dirty="0">
                <a:solidFill>
                  <a:schemeClr val="bg1"/>
                </a:solidFill>
              </a:rPr>
              <a:t>] </a:t>
            </a:r>
            <a:r>
              <a:rPr lang="en-US" dirty="0" err="1" smtClean="0">
                <a:solidFill>
                  <a:schemeClr val="bg1"/>
                </a:solidFill>
              </a:rPr>
              <a:t>merupakan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banyaknya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operasi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perkalian</a:t>
            </a:r>
            <a:r>
              <a:rPr lang="en-US" dirty="0" smtClean="0">
                <a:solidFill>
                  <a:schemeClr val="bg1"/>
                </a:solidFill>
              </a:rPr>
              <a:t> yang paling minimum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A</a:t>
            </a:r>
            <a:r>
              <a:rPr lang="en-US" i="1" baseline="-25000" dirty="0">
                <a:solidFill>
                  <a:schemeClr val="bg1"/>
                </a:solidFill>
                <a:sym typeface="Symbol" pitchFamily="18" charset="2"/>
              </a:rPr>
              <a:t>i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A</a:t>
            </a:r>
            <a:r>
              <a:rPr lang="en-US" i="1" baseline="-25000" dirty="0">
                <a:solidFill>
                  <a:schemeClr val="bg1"/>
                </a:solidFill>
                <a:sym typeface="Symbol" pitchFamily="18" charset="2"/>
              </a:rPr>
              <a:t>i</a:t>
            </a:r>
            <a:r>
              <a:rPr lang="en-US" baseline="-25000" dirty="0">
                <a:solidFill>
                  <a:schemeClr val="bg1"/>
                </a:solidFill>
                <a:sym typeface="Symbol" pitchFamily="18" charset="2"/>
              </a:rPr>
              <a:t>+1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…</a:t>
            </a:r>
            <a:r>
              <a:rPr lang="en-US" dirty="0" err="1">
                <a:solidFill>
                  <a:schemeClr val="bg1"/>
                </a:solidFill>
                <a:sym typeface="Symbol" pitchFamily="18" charset="2"/>
              </a:rPr>
              <a:t>A</a:t>
            </a:r>
            <a:r>
              <a:rPr lang="en-US" i="1" baseline="-25000" dirty="0" err="1">
                <a:solidFill>
                  <a:schemeClr val="bg1"/>
                </a:solidFill>
                <a:sym typeface="Symbol" pitchFamily="18" charset="2"/>
              </a:rPr>
              <a:t>j</a:t>
            </a:r>
            <a:r>
              <a:rPr lang="en-US" i="1" baseline="-25000" dirty="0">
                <a:solidFill>
                  <a:schemeClr val="bg1"/>
                </a:solidFill>
                <a:sym typeface="Symbol" pitchFamily="18" charset="2"/>
              </a:rPr>
              <a:t> </a:t>
            </a:r>
          </a:p>
          <a:p>
            <a:pPr lvl="1">
              <a:buNone/>
            </a:pPr>
            <a:endParaRPr lang="en-US" i="1" baseline="-25000" dirty="0">
              <a:solidFill>
                <a:schemeClr val="bg1"/>
              </a:solidFill>
              <a:sym typeface="Symbol" pitchFamily="18" charset="2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m[1,</a:t>
            </a:r>
            <a:r>
              <a:rPr lang="en-US" i="1" dirty="0" smtClean="0">
                <a:solidFill>
                  <a:schemeClr val="bg1"/>
                </a:solidFill>
              </a:rPr>
              <a:t>n</a:t>
            </a:r>
            <a:r>
              <a:rPr lang="en-US" dirty="0">
                <a:solidFill>
                  <a:schemeClr val="bg1"/>
                </a:solidFill>
              </a:rPr>
              <a:t>] </a:t>
            </a:r>
            <a:r>
              <a:rPr lang="en-US" dirty="0" err="1" smtClean="0">
                <a:solidFill>
                  <a:schemeClr val="bg1"/>
                </a:solidFill>
              </a:rPr>
              <a:t>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menjadi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jawaban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i="1" dirty="0" smtClean="0">
                <a:solidFill>
                  <a:schemeClr val="bg1"/>
                </a:solidFill>
              </a:rPr>
              <a:t>Parenthesizing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perkalian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A</a:t>
            </a:r>
            <a:r>
              <a:rPr lang="en-US" i="1" baseline="-25000" dirty="0">
                <a:solidFill>
                  <a:schemeClr val="bg1"/>
                </a:solidFill>
                <a:sym typeface="Symbol" pitchFamily="18" charset="2"/>
              </a:rPr>
              <a:t>i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A</a:t>
            </a:r>
            <a:r>
              <a:rPr lang="en-US" i="1" baseline="-25000" dirty="0">
                <a:solidFill>
                  <a:schemeClr val="bg1"/>
                </a:solidFill>
                <a:sym typeface="Symbol" pitchFamily="18" charset="2"/>
              </a:rPr>
              <a:t>i</a:t>
            </a:r>
            <a:r>
              <a:rPr lang="en-US" baseline="-25000" dirty="0">
                <a:solidFill>
                  <a:schemeClr val="bg1"/>
                </a:solidFill>
                <a:sym typeface="Symbol" pitchFamily="18" charset="2"/>
              </a:rPr>
              <a:t>+1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…</a:t>
            </a:r>
            <a:r>
              <a:rPr lang="en-US" dirty="0" err="1">
                <a:solidFill>
                  <a:schemeClr val="bg1"/>
                </a:solidFill>
                <a:sym typeface="Symbol" pitchFamily="18" charset="2"/>
              </a:rPr>
              <a:t>A</a:t>
            </a:r>
            <a:r>
              <a:rPr lang="en-US" i="1" baseline="-25000" dirty="0" err="1">
                <a:solidFill>
                  <a:schemeClr val="bg1"/>
                </a:solidFill>
                <a:sym typeface="Symbol" pitchFamily="18" charset="2"/>
              </a:rPr>
              <a:t>j</a:t>
            </a:r>
            <a:r>
              <a:rPr lang="en-US" i="1" baseline="-250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menjadi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FE74-B3BD-4FF1-8813-48248049985D}" type="slidenum">
              <a:rPr lang="en-SG" smtClean="0"/>
              <a:pPr/>
              <a:t>17</a:t>
            </a:fld>
            <a:endParaRPr lang="en-SG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3486150"/>
            <a:ext cx="6379272" cy="59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/>
          <a:srcRect t="12887" r="4833"/>
          <a:stretch/>
        </p:blipFill>
        <p:spPr bwMode="auto">
          <a:xfrm>
            <a:off x="1259632" y="4725144"/>
            <a:ext cx="7344816" cy="106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51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Langkah-langkah</a:t>
            </a:r>
            <a:r>
              <a:rPr lang="en-US" sz="2800" dirty="0" smtClean="0"/>
              <a:t> MCP - DP</a:t>
            </a:r>
            <a:endParaRPr lang="en-US" sz="2800" b="1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32488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Step 3, </a:t>
            </a:r>
            <a:r>
              <a:rPr lang="en-US" dirty="0" err="1" smtClean="0">
                <a:solidFill>
                  <a:schemeClr val="bg1"/>
                </a:solidFill>
              </a:rPr>
              <a:t>Menghitung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optimal </a:t>
            </a:r>
            <a:r>
              <a:rPr lang="en-US" i="1" dirty="0">
                <a:solidFill>
                  <a:schemeClr val="bg1"/>
                </a:solidFill>
              </a:rPr>
              <a:t>cost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Jika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algoritma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rekursif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exponential time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(2</a:t>
            </a:r>
            <a:r>
              <a:rPr lang="en-US" i="1" baseline="30000" dirty="0">
                <a:solidFill>
                  <a:schemeClr val="bg1"/>
                </a:solidFill>
                <a:sym typeface="Symbol" pitchFamily="18" charset="2"/>
              </a:rPr>
              <a:t>n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)</a:t>
            </a:r>
            <a:r>
              <a:rPr lang="en-US" dirty="0">
                <a:solidFill>
                  <a:schemeClr val="bg1"/>
                </a:solidFill>
              </a:rPr>
              <a:t> (ref. to P.346 for the proof.), </a:t>
            </a:r>
            <a:r>
              <a:rPr lang="en-US" dirty="0" err="1" smtClean="0">
                <a:solidFill>
                  <a:schemeClr val="bg1"/>
                </a:solidFill>
              </a:rPr>
              <a:t>tidak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lebih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brute-force.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Total </a:t>
            </a:r>
            <a:r>
              <a:rPr lang="en-US" dirty="0" err="1" smtClean="0">
                <a:solidFill>
                  <a:schemeClr val="bg1"/>
                </a:solidFill>
              </a:rPr>
              <a:t>banyaknya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subproblems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(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n</a:t>
            </a:r>
            <a:r>
              <a:rPr lang="en-US" baseline="30000" dirty="0">
                <a:solidFill>
                  <a:schemeClr val="bg1"/>
                </a:solidFill>
                <a:sym typeface="Symbol" pitchFamily="18" charset="2"/>
              </a:rPr>
              <a:t>2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)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Algoritma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rekursif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banyak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sekali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menemui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subproblem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sama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Jika</a:t>
            </a:r>
            <a:r>
              <a:rPr lang="en-US" dirty="0" smtClean="0">
                <a:solidFill>
                  <a:schemeClr val="bg1"/>
                </a:solidFill>
              </a:rPr>
              <a:t> tabling </a:t>
            </a:r>
            <a:r>
              <a:rPr lang="en-US" dirty="0" err="1" smtClean="0">
                <a:solidFill>
                  <a:schemeClr val="bg1"/>
                </a:solidFill>
              </a:rPr>
              <a:t>menjawab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subproblems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setiap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subproblem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hanya</a:t>
            </a:r>
            <a:r>
              <a:rPr lang="en-US" dirty="0" smtClean="0">
                <a:solidFill>
                  <a:schemeClr val="bg1"/>
                </a:solidFill>
              </a:rPr>
              <a:t> di-solving </a:t>
            </a:r>
            <a:r>
              <a:rPr lang="en-US" dirty="0" err="1" smtClean="0">
                <a:solidFill>
                  <a:schemeClr val="bg1"/>
                </a:solidFill>
              </a:rPr>
              <a:t>sekali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2 </a:t>
            </a:r>
            <a:r>
              <a:rPr lang="en-US" dirty="0" err="1" smtClean="0">
                <a:solidFill>
                  <a:schemeClr val="bg1"/>
                </a:solidFill>
              </a:rPr>
              <a:t>hal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khusus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DP yang </a:t>
            </a:r>
            <a:r>
              <a:rPr lang="en-US" dirty="0" err="1" smtClean="0">
                <a:solidFill>
                  <a:schemeClr val="bg1"/>
                </a:solidFill>
              </a:rPr>
              <a:t>membuat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tampak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berbeda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overlapping </a:t>
            </a:r>
            <a:r>
              <a:rPr lang="en-US" dirty="0" err="1">
                <a:solidFill>
                  <a:schemeClr val="bg1"/>
                </a:solidFill>
              </a:rPr>
              <a:t>subproblems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solve </a:t>
            </a:r>
            <a:r>
              <a:rPr lang="en-US" dirty="0" err="1" smtClean="0">
                <a:solidFill>
                  <a:schemeClr val="bg1"/>
                </a:solidFill>
              </a:rPr>
              <a:t>setiap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subproblem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sekali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FE74-B3BD-4FF1-8813-48248049985D}" type="slidenum">
              <a:rPr lang="en-SG" smtClean="0"/>
              <a:pPr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6889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Langkah-langkah</a:t>
            </a:r>
            <a:r>
              <a:rPr lang="en-US" sz="2800" dirty="0" smtClean="0"/>
              <a:t> MCP - DP</a:t>
            </a:r>
            <a:endParaRPr lang="en-US" sz="2800" b="1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324880" cy="5181600"/>
          </a:xfrm>
        </p:spPr>
        <p:txBody>
          <a:bodyPr/>
          <a:lstStyle/>
          <a:p>
            <a:r>
              <a:rPr lang="en-US" dirty="0"/>
              <a:t>Step 3, Algorithm,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array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[1..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,1..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],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[</a:t>
            </a:r>
            <a:r>
              <a:rPr lang="en-US" i="1" dirty="0" err="1" smtClean="0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en-US" i="1" dirty="0" err="1" smtClean="0">
                <a:solidFill>
                  <a:schemeClr val="bg1">
                    <a:lumMod val="75000"/>
                  </a:schemeClr>
                </a:solidFill>
              </a:rPr>
              <a:t>j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]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menyimpan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optimal cost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Symbol" pitchFamily="18" charset="2"/>
              </a:rPr>
              <a:t>A</a:t>
            </a:r>
            <a:r>
              <a:rPr lang="en-US" i="1" baseline="-25000" dirty="0">
                <a:solidFill>
                  <a:schemeClr val="bg1">
                    <a:lumMod val="75000"/>
                  </a:schemeClr>
                </a:solidFill>
                <a:sym typeface="Symbol" pitchFamily="18" charset="2"/>
              </a:rPr>
              <a:t>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Symbol" pitchFamily="18" charset="2"/>
              </a:rPr>
              <a:t>A</a:t>
            </a:r>
            <a:r>
              <a:rPr lang="en-US" i="1" baseline="-25000" dirty="0">
                <a:solidFill>
                  <a:schemeClr val="bg1">
                    <a:lumMod val="75000"/>
                  </a:schemeClr>
                </a:solidFill>
                <a:sym typeface="Symbol" pitchFamily="18" charset="2"/>
              </a:rPr>
              <a:t>i</a:t>
            </a:r>
            <a:r>
              <a:rPr lang="en-US" baseline="-25000" dirty="0">
                <a:solidFill>
                  <a:schemeClr val="bg1">
                    <a:lumMod val="75000"/>
                  </a:schemeClr>
                </a:solidFill>
                <a:sym typeface="Symbol" pitchFamily="18" charset="2"/>
              </a:rPr>
              <a:t>+1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Symbol" pitchFamily="18" charset="2"/>
              </a:rPr>
              <a:t>…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sym typeface="Symbol" pitchFamily="18" charset="2"/>
              </a:rPr>
              <a:t>A</a:t>
            </a:r>
            <a:r>
              <a:rPr lang="en-US" i="1" baseline="-25000" dirty="0" err="1">
                <a:solidFill>
                  <a:schemeClr val="bg1">
                    <a:lumMod val="75000"/>
                  </a:schemeClr>
                </a:solidFill>
                <a:sym typeface="Symbol" pitchFamily="18" charset="2"/>
              </a:rPr>
              <a:t>j</a:t>
            </a:r>
            <a:r>
              <a:rPr lang="en-US" i="1" baseline="-25000" dirty="0">
                <a:solidFill>
                  <a:schemeClr val="bg1">
                    <a:lumMod val="75000"/>
                  </a:schemeClr>
                </a:solidFill>
                <a:sym typeface="Symbol" pitchFamily="18" charset="2"/>
              </a:rPr>
              <a:t> 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array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[1..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,1..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],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[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</a:rPr>
              <a:t>j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]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menyimpan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index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yang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merupakan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optimal cost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ketika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menghitung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[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</a:rPr>
              <a:t>j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]. </a:t>
            </a:r>
          </a:p>
          <a:p>
            <a:pPr lvl="1"/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Misal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input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MCP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adalah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=&lt;</a:t>
            </a:r>
            <a:r>
              <a:rPr lang="en-US" baseline="-25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baseline="-25000" dirty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lang="en-US" i="1" baseline="-25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en-US" baseline="-25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baseline="-25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en-US" i="1" baseline="-25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,…,</a:t>
            </a:r>
            <a:r>
              <a:rPr lang="en-US" baseline="-25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i="1" baseline="-25000" dirty="0" err="1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en-US" i="1" baseline="-25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&gt;.</a:t>
            </a:r>
            <a:endParaRPr lang="en-US" baseline="-250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FE74-B3BD-4FF1-8813-48248049985D}" type="slidenum">
              <a:rPr lang="en-SG" smtClean="0"/>
              <a:pPr/>
              <a:t>19</a:t>
            </a:fld>
            <a:endParaRPr lang="en-SG"/>
          </a:p>
        </p:txBody>
      </p:sp>
      <p:pic>
        <p:nvPicPr>
          <p:cNvPr id="5" name="Picture 3" descr="matrix_chain_order"/>
          <p:cNvPicPr>
            <a:picLocks noChangeAspect="1" noChangeArrowheads="1"/>
          </p:cNvPicPr>
          <p:nvPr/>
        </p:nvPicPr>
        <p:blipFill rotWithShape="1">
          <a:blip r:embed="rId2"/>
          <a:srcRect l="3935"/>
          <a:stretch/>
        </p:blipFill>
        <p:spPr bwMode="auto">
          <a:xfrm>
            <a:off x="1358152" y="3769608"/>
            <a:ext cx="4219671" cy="270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2047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SG"/>
              <a:t>Contents</a:t>
            </a:r>
          </a:p>
        </p:txBody>
      </p:sp>
      <p:grpSp>
        <p:nvGrpSpPr>
          <p:cNvPr id="41077" name="Group 117"/>
          <p:cNvGrpSpPr>
            <a:grpSpLocks/>
          </p:cNvGrpSpPr>
          <p:nvPr/>
        </p:nvGrpSpPr>
        <p:grpSpPr bwMode="auto">
          <a:xfrm>
            <a:off x="1142976" y="2571738"/>
            <a:ext cx="6643701" cy="609600"/>
            <a:chOff x="1263" y="1881"/>
            <a:chExt cx="4185" cy="384"/>
          </a:xfrm>
        </p:grpSpPr>
        <p:grpSp>
          <p:nvGrpSpPr>
            <p:cNvPr id="41078" name="Group 118"/>
            <p:cNvGrpSpPr>
              <a:grpSpLocks/>
            </p:cNvGrpSpPr>
            <p:nvPr/>
          </p:nvGrpSpPr>
          <p:grpSpPr bwMode="auto">
            <a:xfrm>
              <a:off x="1263" y="1881"/>
              <a:ext cx="384" cy="384"/>
              <a:chOff x="816" y="1872"/>
              <a:chExt cx="384" cy="384"/>
            </a:xfrm>
          </p:grpSpPr>
          <p:sp>
            <p:nvSpPr>
              <p:cNvPr id="41079" name="Oval 119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SG"/>
              </a:p>
            </p:txBody>
          </p:sp>
          <p:sp>
            <p:nvSpPr>
              <p:cNvPr id="41080" name="Oval 120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SG"/>
              </a:p>
            </p:txBody>
          </p:sp>
          <p:sp>
            <p:nvSpPr>
              <p:cNvPr id="41081" name="Oval 121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SG"/>
              </a:p>
            </p:txBody>
          </p:sp>
          <p:sp>
            <p:nvSpPr>
              <p:cNvPr id="41082" name="Oval 122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SG"/>
              </a:p>
            </p:txBody>
          </p:sp>
          <p:sp>
            <p:nvSpPr>
              <p:cNvPr id="41083" name="Oval 123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SG"/>
              </a:p>
            </p:txBody>
          </p:sp>
          <p:sp>
            <p:nvSpPr>
              <p:cNvPr id="41084" name="Oval 124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SG"/>
              </a:p>
            </p:txBody>
          </p:sp>
          <p:sp>
            <p:nvSpPr>
              <p:cNvPr id="41085" name="Oval 125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SG"/>
              </a:p>
            </p:txBody>
          </p:sp>
          <p:sp>
            <p:nvSpPr>
              <p:cNvPr id="41086" name="Oval 126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SG"/>
              </a:p>
            </p:txBody>
          </p:sp>
          <p:sp>
            <p:nvSpPr>
              <p:cNvPr id="41087" name="Oval 127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SG"/>
              </a:p>
            </p:txBody>
          </p:sp>
        </p:grpSp>
        <p:sp>
          <p:nvSpPr>
            <p:cNvPr id="41088" name="Line 128"/>
            <p:cNvSpPr>
              <a:spLocks noChangeShapeType="1"/>
            </p:cNvSpPr>
            <p:nvPr/>
          </p:nvSpPr>
          <p:spPr bwMode="auto">
            <a:xfrm>
              <a:off x="1584" y="2235"/>
              <a:ext cx="3855" cy="1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41089" name="Text Box 129"/>
            <p:cNvSpPr txBox="1">
              <a:spLocks noChangeArrowheads="1"/>
            </p:cNvSpPr>
            <p:nvPr/>
          </p:nvSpPr>
          <p:spPr bwMode="auto">
            <a:xfrm>
              <a:off x="1728" y="1899"/>
              <a:ext cx="372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SG" sz="2400" dirty="0">
                  <a:solidFill>
                    <a:schemeClr val="bg1">
                      <a:lumMod val="75000"/>
                    </a:schemeClr>
                  </a:solidFill>
                </a:rPr>
                <a:t>Travelling Salesman Problem</a:t>
              </a:r>
            </a:p>
          </p:txBody>
        </p:sp>
        <p:sp>
          <p:nvSpPr>
            <p:cNvPr id="41090" name="Text Box 130"/>
            <p:cNvSpPr txBox="1">
              <a:spLocks noChangeArrowheads="1"/>
            </p:cNvSpPr>
            <p:nvPr/>
          </p:nvSpPr>
          <p:spPr bwMode="gray">
            <a:xfrm>
              <a:off x="1344" y="193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SG" sz="2400" b="1" dirty="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41105" name="Group 145"/>
          <p:cNvGrpSpPr>
            <a:grpSpLocks/>
          </p:cNvGrpSpPr>
          <p:nvPr/>
        </p:nvGrpSpPr>
        <p:grpSpPr bwMode="auto">
          <a:xfrm>
            <a:off x="1142976" y="1714488"/>
            <a:ext cx="6653225" cy="628650"/>
            <a:chOff x="1248" y="1188"/>
            <a:chExt cx="4191" cy="396"/>
          </a:xfrm>
        </p:grpSpPr>
        <p:sp>
          <p:nvSpPr>
            <p:cNvPr id="41106" name="Line 146"/>
            <p:cNvSpPr>
              <a:spLocks noChangeShapeType="1"/>
            </p:cNvSpPr>
            <p:nvPr/>
          </p:nvSpPr>
          <p:spPr bwMode="auto">
            <a:xfrm>
              <a:off x="1584" y="1524"/>
              <a:ext cx="3855" cy="1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41107" name="Text Box 147"/>
            <p:cNvSpPr txBox="1">
              <a:spLocks noChangeArrowheads="1"/>
            </p:cNvSpPr>
            <p:nvPr/>
          </p:nvSpPr>
          <p:spPr bwMode="auto">
            <a:xfrm>
              <a:off x="1728" y="1188"/>
              <a:ext cx="370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SG" sz="2400" dirty="0" err="1" smtClean="0">
                  <a:solidFill>
                    <a:schemeClr val="bg1">
                      <a:lumMod val="75000"/>
                    </a:schemeClr>
                  </a:solidFill>
                </a:rPr>
                <a:t>Algoritma</a:t>
              </a:r>
              <a:r>
                <a:rPr lang="en-SG" sz="2400" dirty="0" smtClean="0">
                  <a:solidFill>
                    <a:schemeClr val="bg1">
                      <a:lumMod val="75000"/>
                    </a:schemeClr>
                  </a:solidFill>
                </a:rPr>
                <a:t> Program </a:t>
              </a:r>
              <a:r>
                <a:rPr lang="en-SG" sz="2400" dirty="0" err="1" smtClean="0">
                  <a:solidFill>
                    <a:schemeClr val="bg1">
                      <a:lumMod val="75000"/>
                    </a:schemeClr>
                  </a:solidFill>
                </a:rPr>
                <a:t>Dinamis</a:t>
              </a:r>
              <a:r>
                <a:rPr lang="en-SG" sz="2400" dirty="0" smtClean="0">
                  <a:solidFill>
                    <a:schemeClr val="bg1">
                      <a:lumMod val="75000"/>
                    </a:schemeClr>
                  </a:solidFill>
                </a:rPr>
                <a:t> 2 of 2</a:t>
              </a:r>
              <a:endParaRPr lang="en-SG" sz="2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41108" name="Group 148"/>
            <p:cNvGrpSpPr>
              <a:grpSpLocks/>
            </p:cNvGrpSpPr>
            <p:nvPr/>
          </p:nvGrpSpPr>
          <p:grpSpPr bwMode="auto">
            <a:xfrm>
              <a:off x="1248" y="1200"/>
              <a:ext cx="384" cy="384"/>
              <a:chOff x="1248" y="1200"/>
              <a:chExt cx="384" cy="384"/>
            </a:xfrm>
          </p:grpSpPr>
          <p:grpSp>
            <p:nvGrpSpPr>
              <p:cNvPr id="41109" name="Group 149"/>
              <p:cNvGrpSpPr>
                <a:grpSpLocks/>
              </p:cNvGrpSpPr>
              <p:nvPr/>
            </p:nvGrpSpPr>
            <p:grpSpPr bwMode="auto">
              <a:xfrm>
                <a:off x="1248" y="1200"/>
                <a:ext cx="384" cy="384"/>
                <a:chOff x="2016" y="912"/>
                <a:chExt cx="384" cy="384"/>
              </a:xfrm>
            </p:grpSpPr>
            <p:sp>
              <p:nvSpPr>
                <p:cNvPr id="41110" name="Text Box 150"/>
                <p:cNvSpPr txBox="1">
                  <a:spLocks noChangeArrowheads="1"/>
                </p:cNvSpPr>
                <p:nvPr/>
              </p:nvSpPr>
              <p:spPr bwMode="gray">
                <a:xfrm>
                  <a:off x="2094" y="960"/>
                  <a:ext cx="223" cy="2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SG" sz="2400" b="1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41111" name="Oval 151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SG"/>
                </a:p>
              </p:txBody>
            </p:sp>
            <p:sp>
              <p:nvSpPr>
                <p:cNvPr id="41112" name="Oval 152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SG"/>
                </a:p>
              </p:txBody>
            </p:sp>
            <p:sp>
              <p:nvSpPr>
                <p:cNvPr id="41113" name="Oval 153"/>
                <p:cNvSpPr>
                  <a:spLocks noChangeArrowheads="1"/>
                </p:cNvSpPr>
                <p:nvPr/>
              </p:nvSpPr>
              <p:spPr bwMode="gray">
                <a:xfrm>
                  <a:off x="2034" y="918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SG"/>
                </a:p>
              </p:txBody>
            </p:sp>
            <p:sp>
              <p:nvSpPr>
                <p:cNvPr id="41114" name="Oval 154"/>
                <p:cNvSpPr>
                  <a:spLocks noChangeArrowheads="1"/>
                </p:cNvSpPr>
                <p:nvPr/>
              </p:nvSpPr>
              <p:spPr bwMode="gray">
                <a:xfrm>
                  <a:off x="2040" y="936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SG"/>
                </a:p>
              </p:txBody>
            </p:sp>
            <p:sp>
              <p:nvSpPr>
                <p:cNvPr id="41115" name="Oval 155"/>
                <p:cNvSpPr>
                  <a:spLocks noChangeArrowheads="1"/>
                </p:cNvSpPr>
                <p:nvPr/>
              </p:nvSpPr>
              <p:spPr bwMode="gray">
                <a:xfrm>
                  <a:off x="2052" y="948"/>
                  <a:ext cx="300" cy="300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SG"/>
                </a:p>
              </p:txBody>
            </p:sp>
            <p:sp>
              <p:nvSpPr>
                <p:cNvPr id="41116" name="Oval 156"/>
                <p:cNvSpPr>
                  <a:spLocks noChangeArrowheads="1"/>
                </p:cNvSpPr>
                <p:nvPr/>
              </p:nvSpPr>
              <p:spPr bwMode="gray">
                <a:xfrm>
                  <a:off x="2064" y="959"/>
                  <a:ext cx="291" cy="2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SG"/>
                </a:p>
              </p:txBody>
            </p:sp>
            <p:sp>
              <p:nvSpPr>
                <p:cNvPr id="41117" name="Oval 157"/>
                <p:cNvSpPr>
                  <a:spLocks noChangeArrowheads="1"/>
                </p:cNvSpPr>
                <p:nvPr/>
              </p:nvSpPr>
              <p:spPr bwMode="gray">
                <a:xfrm>
                  <a:off x="2068" y="961"/>
                  <a:ext cx="283" cy="2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C0C0C0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SG"/>
                </a:p>
              </p:txBody>
            </p:sp>
            <p:sp>
              <p:nvSpPr>
                <p:cNvPr id="41118" name="Oval 158"/>
                <p:cNvSpPr>
                  <a:spLocks noChangeArrowheads="1"/>
                </p:cNvSpPr>
                <p:nvPr/>
              </p:nvSpPr>
              <p:spPr bwMode="gray">
                <a:xfrm>
                  <a:off x="2071" y="963"/>
                  <a:ext cx="270" cy="2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79216"/>
                        <a:invGamma/>
                      </a:srgbClr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SG"/>
                </a:p>
              </p:txBody>
            </p:sp>
            <p:sp>
              <p:nvSpPr>
                <p:cNvPr id="41119" name="Oval 159"/>
                <p:cNvSpPr>
                  <a:spLocks noChangeArrowheads="1"/>
                </p:cNvSpPr>
                <p:nvPr/>
              </p:nvSpPr>
              <p:spPr bwMode="gray">
                <a:xfrm>
                  <a:off x="2086" y="971"/>
                  <a:ext cx="240" cy="2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tint val="0"/>
                        <a:invGamma/>
                      </a:srgbClr>
                    </a:gs>
                    <a:gs pos="100000">
                      <a:srgbClr val="C0C0C0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SG"/>
                </a:p>
              </p:txBody>
            </p:sp>
          </p:grpSp>
          <p:sp>
            <p:nvSpPr>
              <p:cNvPr id="41120" name="Text Box 160"/>
              <p:cNvSpPr txBox="1">
                <a:spLocks noChangeArrowheads="1"/>
              </p:cNvSpPr>
              <p:nvPr/>
            </p:nvSpPr>
            <p:spPr bwMode="gray">
              <a:xfrm>
                <a:off x="1326" y="1248"/>
                <a:ext cx="22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SG" sz="2400" b="1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41121" name="Group 161"/>
          <p:cNvGrpSpPr>
            <a:grpSpLocks/>
          </p:cNvGrpSpPr>
          <p:nvPr/>
        </p:nvGrpSpPr>
        <p:grpSpPr bwMode="auto">
          <a:xfrm>
            <a:off x="1142976" y="3467090"/>
            <a:ext cx="6653214" cy="631825"/>
            <a:chOff x="1248" y="2326"/>
            <a:chExt cx="4191" cy="398"/>
          </a:xfrm>
        </p:grpSpPr>
        <p:sp>
          <p:nvSpPr>
            <p:cNvPr id="41122" name="Line 162"/>
            <p:cNvSpPr>
              <a:spLocks noChangeShapeType="1"/>
            </p:cNvSpPr>
            <p:nvPr/>
          </p:nvSpPr>
          <p:spPr bwMode="auto">
            <a:xfrm>
              <a:off x="1584" y="2662"/>
              <a:ext cx="3855" cy="1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41123" name="Text Box 163"/>
            <p:cNvSpPr txBox="1">
              <a:spLocks noChangeArrowheads="1"/>
            </p:cNvSpPr>
            <p:nvPr/>
          </p:nvSpPr>
          <p:spPr bwMode="auto">
            <a:xfrm>
              <a:off x="1728" y="2326"/>
              <a:ext cx="370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SG" sz="2400" dirty="0" smtClean="0">
                  <a:solidFill>
                    <a:schemeClr val="bg1">
                      <a:lumMod val="75000"/>
                    </a:schemeClr>
                  </a:solidFill>
                </a:rPr>
                <a:t>Matrix-Chain Multiplication </a:t>
              </a:r>
              <a:r>
                <a:rPr lang="en-SG" sz="2400" dirty="0">
                  <a:solidFill>
                    <a:schemeClr val="bg1">
                      <a:lumMod val="75000"/>
                    </a:schemeClr>
                  </a:solidFill>
                </a:rPr>
                <a:t>(MCM</a:t>
              </a:r>
              <a:r>
                <a:rPr lang="en-SG" sz="2400" dirty="0" smtClean="0">
                  <a:solidFill>
                    <a:schemeClr val="bg1">
                      <a:lumMod val="75000"/>
                    </a:schemeClr>
                  </a:solidFill>
                </a:rPr>
                <a:t>)</a:t>
              </a:r>
              <a:endParaRPr lang="en-SG" sz="2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41124" name="Group 164"/>
            <p:cNvGrpSpPr>
              <a:grpSpLocks/>
            </p:cNvGrpSpPr>
            <p:nvPr/>
          </p:nvGrpSpPr>
          <p:grpSpPr bwMode="auto">
            <a:xfrm>
              <a:off x="1248" y="2340"/>
              <a:ext cx="384" cy="384"/>
              <a:chOff x="1248" y="1200"/>
              <a:chExt cx="384" cy="384"/>
            </a:xfrm>
          </p:grpSpPr>
          <p:grpSp>
            <p:nvGrpSpPr>
              <p:cNvPr id="41125" name="Group 165"/>
              <p:cNvGrpSpPr>
                <a:grpSpLocks/>
              </p:cNvGrpSpPr>
              <p:nvPr/>
            </p:nvGrpSpPr>
            <p:grpSpPr bwMode="auto">
              <a:xfrm>
                <a:off x="1248" y="1200"/>
                <a:ext cx="384" cy="384"/>
                <a:chOff x="2016" y="912"/>
                <a:chExt cx="384" cy="384"/>
              </a:xfrm>
            </p:grpSpPr>
            <p:sp>
              <p:nvSpPr>
                <p:cNvPr id="41126" name="Text Box 166"/>
                <p:cNvSpPr txBox="1">
                  <a:spLocks noChangeArrowheads="1"/>
                </p:cNvSpPr>
                <p:nvPr/>
              </p:nvSpPr>
              <p:spPr bwMode="gray">
                <a:xfrm>
                  <a:off x="2094" y="960"/>
                  <a:ext cx="223" cy="2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SG" sz="2400" b="1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41127" name="Oval 167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SG"/>
                </a:p>
              </p:txBody>
            </p:sp>
            <p:sp>
              <p:nvSpPr>
                <p:cNvPr id="41128" name="Oval 168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SG"/>
                </a:p>
              </p:txBody>
            </p:sp>
            <p:sp>
              <p:nvSpPr>
                <p:cNvPr id="41129" name="Oval 169"/>
                <p:cNvSpPr>
                  <a:spLocks noChangeArrowheads="1"/>
                </p:cNvSpPr>
                <p:nvPr/>
              </p:nvSpPr>
              <p:spPr bwMode="gray">
                <a:xfrm>
                  <a:off x="2034" y="918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SG"/>
                </a:p>
              </p:txBody>
            </p:sp>
            <p:sp>
              <p:nvSpPr>
                <p:cNvPr id="41130" name="Oval 170"/>
                <p:cNvSpPr>
                  <a:spLocks noChangeArrowheads="1"/>
                </p:cNvSpPr>
                <p:nvPr/>
              </p:nvSpPr>
              <p:spPr bwMode="gray">
                <a:xfrm>
                  <a:off x="2040" y="936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SG"/>
                </a:p>
              </p:txBody>
            </p:sp>
            <p:sp>
              <p:nvSpPr>
                <p:cNvPr id="41131" name="Oval 171"/>
                <p:cNvSpPr>
                  <a:spLocks noChangeArrowheads="1"/>
                </p:cNvSpPr>
                <p:nvPr/>
              </p:nvSpPr>
              <p:spPr bwMode="gray">
                <a:xfrm>
                  <a:off x="2052" y="948"/>
                  <a:ext cx="300" cy="300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SG"/>
                </a:p>
              </p:txBody>
            </p:sp>
            <p:sp>
              <p:nvSpPr>
                <p:cNvPr id="41132" name="Oval 172"/>
                <p:cNvSpPr>
                  <a:spLocks noChangeArrowheads="1"/>
                </p:cNvSpPr>
                <p:nvPr/>
              </p:nvSpPr>
              <p:spPr bwMode="gray">
                <a:xfrm>
                  <a:off x="2064" y="959"/>
                  <a:ext cx="291" cy="2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SG"/>
                </a:p>
              </p:txBody>
            </p:sp>
            <p:sp>
              <p:nvSpPr>
                <p:cNvPr id="41133" name="Oval 173"/>
                <p:cNvSpPr>
                  <a:spLocks noChangeArrowheads="1"/>
                </p:cNvSpPr>
                <p:nvPr/>
              </p:nvSpPr>
              <p:spPr bwMode="gray">
                <a:xfrm>
                  <a:off x="2068" y="961"/>
                  <a:ext cx="283" cy="2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C0C0C0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SG"/>
                </a:p>
              </p:txBody>
            </p:sp>
            <p:sp>
              <p:nvSpPr>
                <p:cNvPr id="41134" name="Oval 174"/>
                <p:cNvSpPr>
                  <a:spLocks noChangeArrowheads="1"/>
                </p:cNvSpPr>
                <p:nvPr/>
              </p:nvSpPr>
              <p:spPr bwMode="gray">
                <a:xfrm>
                  <a:off x="2071" y="963"/>
                  <a:ext cx="270" cy="2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79216"/>
                        <a:invGamma/>
                      </a:srgbClr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SG"/>
                </a:p>
              </p:txBody>
            </p:sp>
            <p:sp>
              <p:nvSpPr>
                <p:cNvPr id="41135" name="Oval 175"/>
                <p:cNvSpPr>
                  <a:spLocks noChangeArrowheads="1"/>
                </p:cNvSpPr>
                <p:nvPr/>
              </p:nvSpPr>
              <p:spPr bwMode="gray">
                <a:xfrm>
                  <a:off x="2086" y="971"/>
                  <a:ext cx="240" cy="2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tint val="0"/>
                        <a:invGamma/>
                      </a:srgbClr>
                    </a:gs>
                    <a:gs pos="100000">
                      <a:srgbClr val="C0C0C0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SG"/>
                </a:p>
              </p:txBody>
            </p:sp>
          </p:grpSp>
          <p:sp>
            <p:nvSpPr>
              <p:cNvPr id="41136" name="Text Box 176"/>
              <p:cNvSpPr txBox="1">
                <a:spLocks noChangeArrowheads="1"/>
              </p:cNvSpPr>
              <p:nvPr/>
            </p:nvSpPr>
            <p:spPr bwMode="gray">
              <a:xfrm>
                <a:off x="1326" y="1248"/>
                <a:ext cx="22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SG" sz="2400" b="1">
                    <a:solidFill>
                      <a:srgbClr val="000000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50" name="Group 117"/>
          <p:cNvGrpSpPr>
            <a:grpSpLocks/>
          </p:cNvGrpSpPr>
          <p:nvPr/>
        </p:nvGrpSpPr>
        <p:grpSpPr bwMode="auto">
          <a:xfrm>
            <a:off x="1142976" y="4375153"/>
            <a:ext cx="6643701" cy="609600"/>
            <a:chOff x="1263" y="1881"/>
            <a:chExt cx="4185" cy="384"/>
          </a:xfrm>
        </p:grpSpPr>
        <p:grpSp>
          <p:nvGrpSpPr>
            <p:cNvPr id="51" name="Group 118"/>
            <p:cNvGrpSpPr>
              <a:grpSpLocks/>
            </p:cNvGrpSpPr>
            <p:nvPr/>
          </p:nvGrpSpPr>
          <p:grpSpPr bwMode="auto">
            <a:xfrm>
              <a:off x="1263" y="1881"/>
              <a:ext cx="384" cy="384"/>
              <a:chOff x="816" y="1872"/>
              <a:chExt cx="384" cy="384"/>
            </a:xfrm>
          </p:grpSpPr>
          <p:sp>
            <p:nvSpPr>
              <p:cNvPr id="55" name="Oval 119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SG"/>
              </a:p>
            </p:txBody>
          </p:sp>
          <p:sp>
            <p:nvSpPr>
              <p:cNvPr id="56" name="Oval 120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SG"/>
              </a:p>
            </p:txBody>
          </p:sp>
          <p:sp>
            <p:nvSpPr>
              <p:cNvPr id="57" name="Oval 121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SG"/>
              </a:p>
            </p:txBody>
          </p:sp>
          <p:sp>
            <p:nvSpPr>
              <p:cNvPr id="58" name="Oval 122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SG"/>
              </a:p>
            </p:txBody>
          </p:sp>
          <p:sp>
            <p:nvSpPr>
              <p:cNvPr id="59" name="Oval 123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SG"/>
              </a:p>
            </p:txBody>
          </p:sp>
          <p:sp>
            <p:nvSpPr>
              <p:cNvPr id="60" name="Oval 124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SG"/>
              </a:p>
            </p:txBody>
          </p:sp>
          <p:sp>
            <p:nvSpPr>
              <p:cNvPr id="61" name="Oval 125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SG"/>
              </a:p>
            </p:txBody>
          </p:sp>
          <p:sp>
            <p:nvSpPr>
              <p:cNvPr id="62" name="Oval 126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SG"/>
              </a:p>
            </p:txBody>
          </p:sp>
          <p:sp>
            <p:nvSpPr>
              <p:cNvPr id="63" name="Oval 127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SG"/>
              </a:p>
            </p:txBody>
          </p:sp>
        </p:grpSp>
        <p:sp>
          <p:nvSpPr>
            <p:cNvPr id="52" name="Line 128"/>
            <p:cNvSpPr>
              <a:spLocks noChangeShapeType="1"/>
            </p:cNvSpPr>
            <p:nvPr/>
          </p:nvSpPr>
          <p:spPr bwMode="auto">
            <a:xfrm>
              <a:off x="1584" y="2235"/>
              <a:ext cx="3855" cy="1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53" name="Text Box 129"/>
            <p:cNvSpPr txBox="1">
              <a:spLocks noChangeArrowheads="1"/>
            </p:cNvSpPr>
            <p:nvPr/>
          </p:nvSpPr>
          <p:spPr bwMode="auto">
            <a:xfrm>
              <a:off x="1728" y="1899"/>
              <a:ext cx="372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SG" sz="2400" dirty="0">
                  <a:solidFill>
                    <a:schemeClr val="bg1">
                      <a:lumMod val="75000"/>
                    </a:schemeClr>
                  </a:solidFill>
                </a:rPr>
                <a:t>Longest Common Subsequence (LCS) </a:t>
              </a:r>
            </a:p>
          </p:txBody>
        </p:sp>
        <p:sp>
          <p:nvSpPr>
            <p:cNvPr id="54" name="Text Box 130"/>
            <p:cNvSpPr txBox="1">
              <a:spLocks noChangeArrowheads="1"/>
            </p:cNvSpPr>
            <p:nvPr/>
          </p:nvSpPr>
          <p:spPr bwMode="gray">
            <a:xfrm>
              <a:off x="1344" y="193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SG" sz="2400" b="1" dirty="0" smtClean="0">
                  <a:solidFill>
                    <a:srgbClr val="000000"/>
                  </a:solidFill>
                </a:rPr>
                <a:t>4</a:t>
              </a:r>
              <a:endParaRPr lang="en-SG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FE74-B3BD-4FF1-8813-48248049985D}" type="slidenum">
              <a:rPr lang="en-SG" smtClean="0"/>
              <a:pPr/>
              <a:t>2</a:t>
            </a:fld>
            <a:endParaRPr lang="en-S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MCM DP—order of matrix computations</a:t>
            </a:r>
            <a:endParaRPr lang="en-US" sz="2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FE74-B3BD-4FF1-8813-48248049985D}" type="slidenum">
              <a:rPr lang="en-SG" smtClean="0"/>
              <a:pPr/>
              <a:t>20</a:t>
            </a:fld>
            <a:endParaRPr lang="en-SG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153400" cy="5181600"/>
          </a:xfrm>
          <a:ln w="38100" cap="flat">
            <a:solidFill>
              <a:schemeClr val="tx1"/>
            </a:solidFill>
            <a:prstDash val="dash"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 m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(1,1)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(1,2)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(1,3)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(1,4)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(1,5)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(1,6)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         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(2,2)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(2,3)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(2,4)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(2,5)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(2,6)</a:t>
            </a:r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                       m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(3,3)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(3,4)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(3,5)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(3,6)</a:t>
            </a:r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                             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(4,4)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(4,5)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(4,6)</a:t>
            </a:r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                                             m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(5,5)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(5,6)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                                                     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(6,6)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970456" y="1330056"/>
            <a:ext cx="6248400" cy="31242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961056" y="1253856"/>
            <a:ext cx="5257800" cy="26670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3180256" y="1330056"/>
            <a:ext cx="4114800" cy="20574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094656" y="1253856"/>
            <a:ext cx="3200400" cy="16002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313856" y="1253856"/>
            <a:ext cx="1752600" cy="9144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6304456" y="1253856"/>
            <a:ext cx="762000" cy="3810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MCM </a:t>
            </a:r>
            <a:r>
              <a:rPr lang="en-US" sz="2800" dirty="0" smtClean="0"/>
              <a:t>DP — </a:t>
            </a:r>
            <a:r>
              <a:rPr lang="en-US" sz="2800" dirty="0" err="1" smtClean="0"/>
              <a:t>Contoh</a:t>
            </a:r>
            <a:endParaRPr lang="en-US" sz="2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FE74-B3BD-4FF1-8813-48248049985D}" type="slidenum">
              <a:rPr lang="en-SG" smtClean="0"/>
              <a:pPr/>
              <a:t>21</a:t>
            </a:fld>
            <a:endParaRPr lang="en-SG"/>
          </a:p>
        </p:txBody>
      </p:sp>
      <p:pic>
        <p:nvPicPr>
          <p:cNvPr id="15" name="Picture 2" descr="fig15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39167" l="0" r="100000"/>
                    </a14:imgEffect>
                  </a14:imgLayer>
                </a14:imgProps>
              </a:ext>
            </a:extLst>
          </a:blip>
          <a:srcRect l="2508" r="49352" b="59147"/>
          <a:stretch/>
        </p:blipFill>
        <p:spPr bwMode="auto">
          <a:xfrm>
            <a:off x="434053" y="3558565"/>
            <a:ext cx="3345859" cy="269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 descr="fig15-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39167" l="56240" r="100000"/>
                    </a14:imgEffect>
                  </a14:imgLayer>
                </a14:imgProps>
              </a:ext>
            </a:extLst>
          </a:blip>
          <a:srcRect l="57340" b="59147"/>
          <a:stretch/>
        </p:blipFill>
        <p:spPr bwMode="auto">
          <a:xfrm>
            <a:off x="4301460" y="3926875"/>
            <a:ext cx="2718812" cy="246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880374" y="3558565"/>
            <a:ext cx="450704" cy="442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55102" y="5913727"/>
                <a:ext cx="515354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>
                        <a:lumMod val="75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i="1" baseline="-250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baseline="-250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02" y="5913727"/>
                <a:ext cx="515354" cy="442973"/>
              </a:xfrm>
              <a:prstGeom prst="rect">
                <a:avLst/>
              </a:prstGeom>
              <a:blipFill rotWithShape="1">
                <a:blip r:embed="rId5"/>
                <a:stretch>
                  <a:fillRect l="-2381" b="-123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024244" y="5897301"/>
                <a:ext cx="515354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>
                        <a:lumMod val="75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b="0" i="1" baseline="-250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baseline="-250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244" y="5897301"/>
                <a:ext cx="515354" cy="442973"/>
              </a:xfrm>
              <a:prstGeom prst="rect">
                <a:avLst/>
              </a:prstGeom>
              <a:blipFill rotWithShape="1">
                <a:blip r:embed="rId6"/>
                <a:stretch>
                  <a:fillRect l="-1176" b="-136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580320" y="5891344"/>
                <a:ext cx="515354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>
                        <a:lumMod val="75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b="0" i="1" baseline="-250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3</m:t>
                    </m:r>
                  </m:oMath>
                </a14:m>
                <a:endParaRPr lang="en-US" baseline="-250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320" y="5891344"/>
                <a:ext cx="515354" cy="442973"/>
              </a:xfrm>
              <a:prstGeom prst="rect">
                <a:avLst/>
              </a:prstGeom>
              <a:blipFill rotWithShape="1">
                <a:blip r:embed="rId7"/>
                <a:stretch>
                  <a:fillRect l="-1176" b="-136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139324" y="5891344"/>
                <a:ext cx="515354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>
                        <a:lumMod val="75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b="0" i="1" baseline="-250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4</m:t>
                    </m:r>
                  </m:oMath>
                </a14:m>
                <a:endParaRPr lang="en-US" baseline="-250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324" y="5891344"/>
                <a:ext cx="515354" cy="442973"/>
              </a:xfrm>
              <a:prstGeom prst="rect">
                <a:avLst/>
              </a:prstGeom>
              <a:blipFill rotWithShape="1">
                <a:blip r:embed="rId8"/>
                <a:stretch>
                  <a:fillRect l="-2381" b="-136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78263" y="5913727"/>
                <a:ext cx="515354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>
                        <a:lumMod val="75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b="0" i="1" baseline="-250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5</m:t>
                    </m:r>
                  </m:oMath>
                </a14:m>
                <a:endParaRPr lang="en-US" baseline="-250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263" y="5913727"/>
                <a:ext cx="515354" cy="442973"/>
              </a:xfrm>
              <a:prstGeom prst="rect">
                <a:avLst/>
              </a:prstGeom>
              <a:blipFill rotWithShape="1">
                <a:blip r:embed="rId9"/>
                <a:stretch>
                  <a:fillRect l="-1176" b="-123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271036" y="5913727"/>
                <a:ext cx="515354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>
                        <a:lumMod val="75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b="0" i="1" baseline="-250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6</m:t>
                    </m:r>
                  </m:oMath>
                </a14:m>
                <a:endParaRPr lang="en-US" baseline="-250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036" y="5913727"/>
                <a:ext cx="515354" cy="442973"/>
              </a:xfrm>
              <a:prstGeom prst="rect">
                <a:avLst/>
              </a:prstGeom>
              <a:blipFill rotWithShape="1">
                <a:blip r:embed="rId10"/>
                <a:stretch>
                  <a:fillRect l="-2381" b="-123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3100729" y="4091965"/>
            <a:ext cx="450704" cy="442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i</a:t>
            </a:r>
            <a:endParaRPr lang="en-US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2571" y="4157754"/>
            <a:ext cx="450704" cy="442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j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95771" y="3786070"/>
            <a:ext cx="450704" cy="442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76754" y="4019152"/>
            <a:ext cx="450704" cy="442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5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20942" y="4313451"/>
            <a:ext cx="450704" cy="442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4806" y="4534938"/>
            <a:ext cx="450704" cy="442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6646" y="4838875"/>
            <a:ext cx="450704" cy="442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7978" y="5100702"/>
            <a:ext cx="450704" cy="442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74866" y="3797243"/>
            <a:ext cx="450704" cy="442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423895" y="4027670"/>
            <a:ext cx="450704" cy="442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691423" y="4277170"/>
            <a:ext cx="450704" cy="442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91916" y="4617388"/>
            <a:ext cx="450704" cy="442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62246" y="4870815"/>
            <a:ext cx="450704" cy="442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3228" y="5110222"/>
            <a:ext cx="450704" cy="442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6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395173" y="3792352"/>
            <a:ext cx="450704" cy="442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69568" y="4454256"/>
            <a:ext cx="450704" cy="442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i</a:t>
            </a:r>
            <a:endParaRPr lang="en-US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364604" y="4316893"/>
            <a:ext cx="450704" cy="442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j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169821" y="4134074"/>
            <a:ext cx="450704" cy="442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913384" y="4365104"/>
            <a:ext cx="450704" cy="442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5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723333" y="4577047"/>
            <a:ext cx="450704" cy="442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409328" y="4797152"/>
            <a:ext cx="450704" cy="442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153399" y="5053517"/>
            <a:ext cx="450704" cy="442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625824" y="4077071"/>
            <a:ext cx="450704" cy="442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948390" y="4339224"/>
            <a:ext cx="450704" cy="442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187189" y="4597097"/>
            <a:ext cx="450704" cy="442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412541" y="4818583"/>
            <a:ext cx="450704" cy="442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679478" y="5063958"/>
            <a:ext cx="450704" cy="442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833659" y="5924194"/>
            <a:ext cx="5050147" cy="442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Tabel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dan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dihitung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dengan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 MATRIX-CHAIN-ORDER 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untuk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 n = 6 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dan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mengikuti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dimensi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matrik</a:t>
            </a:r>
            <a:endParaRPr lang="en-US" sz="1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70" b="34019"/>
          <a:stretch/>
        </p:blipFill>
        <p:spPr bwMode="auto">
          <a:xfrm>
            <a:off x="526105" y="1151637"/>
            <a:ext cx="6998223" cy="346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02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18267" y="2163299"/>
            <a:ext cx="5279807" cy="2197779"/>
            <a:chOff x="2411760" y="2348233"/>
            <a:chExt cx="5279807" cy="2197779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348233"/>
              <a:ext cx="5279807" cy="2197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2976702" y="3271129"/>
              <a:ext cx="1725459" cy="864096"/>
              <a:chOff x="2976702" y="3271129"/>
              <a:chExt cx="1725459" cy="864096"/>
            </a:xfrm>
          </p:grpSpPr>
          <p:sp>
            <p:nvSpPr>
              <p:cNvPr id="3" name="Diamond 2"/>
              <p:cNvSpPr/>
              <p:nvPr/>
            </p:nvSpPr>
            <p:spPr>
              <a:xfrm>
                <a:off x="2976702" y="3703177"/>
                <a:ext cx="432048" cy="432048"/>
              </a:xfrm>
              <a:prstGeom prst="diamon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iamond 11"/>
              <p:cNvSpPr/>
              <p:nvPr/>
            </p:nvSpPr>
            <p:spPr>
              <a:xfrm>
                <a:off x="3821477" y="3271129"/>
                <a:ext cx="432048" cy="432048"/>
              </a:xfrm>
              <a:prstGeom prst="diamon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iamond 12"/>
              <p:cNvSpPr/>
              <p:nvPr/>
            </p:nvSpPr>
            <p:spPr>
              <a:xfrm>
                <a:off x="3198377" y="3501007"/>
                <a:ext cx="432048" cy="401605"/>
              </a:xfrm>
              <a:prstGeom prst="diamond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iamond 15"/>
              <p:cNvSpPr/>
              <p:nvPr/>
            </p:nvSpPr>
            <p:spPr>
              <a:xfrm>
                <a:off x="4040234" y="3501008"/>
                <a:ext cx="432048" cy="432048"/>
              </a:xfrm>
              <a:prstGeom prst="diamond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iamond 16"/>
              <p:cNvSpPr/>
              <p:nvPr/>
            </p:nvSpPr>
            <p:spPr>
              <a:xfrm>
                <a:off x="3406197" y="3298839"/>
                <a:ext cx="432048" cy="401605"/>
              </a:xfrm>
              <a:prstGeom prst="diamond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iamond 17"/>
              <p:cNvSpPr/>
              <p:nvPr/>
            </p:nvSpPr>
            <p:spPr>
              <a:xfrm>
                <a:off x="4270113" y="3733620"/>
                <a:ext cx="432048" cy="401605"/>
              </a:xfrm>
              <a:prstGeom prst="diamond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5" name="Picture 2" descr="fig15-3"/>
          <p:cNvPicPr>
            <a:picLocks noChangeAspect="1" noChangeArrowheads="1"/>
          </p:cNvPicPr>
          <p:nvPr/>
        </p:nvPicPr>
        <p:blipFill rotWithShape="1">
          <a:blip r:embed="rId4"/>
          <a:srcRect l="11503" t="50000" r="68445" b="28818"/>
          <a:stretch/>
        </p:blipFill>
        <p:spPr bwMode="auto">
          <a:xfrm>
            <a:off x="557389" y="2708920"/>
            <a:ext cx="1566339" cy="156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MCM DP</a:t>
            </a:r>
            <a:r>
              <a:rPr lang="en-US" sz="2800" dirty="0" smtClean="0"/>
              <a:t>— </a:t>
            </a:r>
            <a:r>
              <a:rPr lang="en-US" sz="2800" dirty="0" err="1" smtClean="0"/>
              <a:t>Contoh</a:t>
            </a:r>
            <a:endParaRPr lang="en-US" sz="2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FE74-B3BD-4FF1-8813-48248049985D}" type="slidenum">
              <a:rPr lang="en-SG" smtClean="0"/>
              <a:pPr/>
              <a:t>22</a:t>
            </a:fld>
            <a:endParaRPr lang="en-SG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153400" cy="5181600"/>
          </a:xfrm>
          <a:ln w="38100" cap="flat">
            <a:solidFill>
              <a:schemeClr val="tx1"/>
            </a:solidFill>
            <a:prstDash val="dash"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44" y="1219507"/>
            <a:ext cx="4118311" cy="1201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Tabel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dirotasi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sedemikian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higga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 diagonal  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utama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 (DU) 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dijalankan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secara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horisontal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Hanya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DU 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dan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 upper triangles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 yang 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digunakan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dalam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tabel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 m, 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dan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hanya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upper triangles yang </a:t>
            </a:r>
            <a:r>
              <a:rPr lang="en-US" sz="1200" b="1" dirty="0" err="1">
                <a:solidFill>
                  <a:schemeClr val="bg1">
                    <a:lumMod val="75000"/>
                  </a:schemeClr>
                </a:solidFill>
              </a:rPr>
              <a:t>digunakan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bg1">
                    <a:lumMod val="75000"/>
                  </a:schemeClr>
                </a:solidFill>
              </a:rPr>
              <a:t>dalam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bg1">
                    <a:lumMod val="75000"/>
                  </a:schemeClr>
                </a:solidFill>
              </a:rPr>
              <a:t>tabel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s.  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Jumlah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 minimum 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dari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banyaknya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perkalian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skalar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untuk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mengalikan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 6 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matrik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adalah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i="1" dirty="0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[1,6] = 15125. </a:t>
            </a:r>
            <a:endParaRPr lang="en-US" sz="1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70" b="34019"/>
          <a:stretch/>
        </p:blipFill>
        <p:spPr bwMode="auto">
          <a:xfrm>
            <a:off x="5051663" y="1196752"/>
            <a:ext cx="3953792" cy="195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116090"/>
              </p:ext>
            </p:extLst>
          </p:nvPr>
        </p:nvGraphicFramePr>
        <p:xfrm>
          <a:off x="683568" y="4645582"/>
          <a:ext cx="4680520" cy="792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0" name="Equation" r:id="rId6" imgW="4203360" imgH="711000" progId="Equation.3">
                  <p:embed/>
                </p:oleObj>
              </mc:Choice>
              <mc:Fallback>
                <p:oleObj name="Equation" r:id="rId6" imgW="420336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568" y="4645582"/>
                        <a:ext cx="4680520" cy="792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" descr="fig15-3"/>
          <p:cNvPicPr>
            <a:picLocks noChangeAspect="1" noChangeArrowheads="1"/>
          </p:cNvPicPr>
          <p:nvPr/>
        </p:nvPicPr>
        <p:blipFill rotWithShape="1">
          <a:blip r:embed="rId4"/>
          <a:srcRect l="11503" t="84787" b="2085"/>
          <a:stretch/>
        </p:blipFill>
        <p:spPr bwMode="auto">
          <a:xfrm>
            <a:off x="583850" y="5390502"/>
            <a:ext cx="6912768" cy="97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87830324"/>
              </p:ext>
            </p:extLst>
          </p:nvPr>
        </p:nvGraphicFramePr>
        <p:xfrm>
          <a:off x="2300918" y="2728916"/>
          <a:ext cx="696858" cy="1554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8429"/>
                <a:gridCol w="348429"/>
              </a:tblGrid>
              <a:tr h="23771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1100" b="1" baseline="-25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100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3771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1100" b="1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35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3771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1100" b="1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100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3771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1100" b="1" baseline="-25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100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3771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1100" b="1" baseline="-250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100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3771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1100" b="1" baseline="-250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100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V="1">
            <a:off x="5399018" y="4752854"/>
            <a:ext cx="111719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228184" y="4514653"/>
            <a:ext cx="2073913" cy="442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Optimal, k=1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6431951" y="5754852"/>
            <a:ext cx="111719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261117" y="5516651"/>
            <a:ext cx="2073913" cy="442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Optimal, k=3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2" name="Arc 31"/>
          <p:cNvSpPr/>
          <p:nvPr/>
        </p:nvSpPr>
        <p:spPr>
          <a:xfrm rot="21208250">
            <a:off x="-4227028" y="5659170"/>
            <a:ext cx="13130859" cy="1060319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>
            <a:off x="5399018" y="3548685"/>
            <a:ext cx="2398815" cy="1967965"/>
          </a:xfrm>
          <a:prstGeom prst="arc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>
            <a:off x="2748130" y="2992677"/>
            <a:ext cx="3480054" cy="4510138"/>
          </a:xfrm>
          <a:prstGeom prst="arc">
            <a:avLst>
              <a:gd name="adj1" fmla="val 16200000"/>
              <a:gd name="adj2" fmla="val 753317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6730" y="4314066"/>
            <a:ext cx="4101247" cy="37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Arc 32"/>
          <p:cNvSpPr/>
          <p:nvPr/>
        </p:nvSpPr>
        <p:spPr>
          <a:xfrm flipH="1">
            <a:off x="1357491" y="3185367"/>
            <a:ext cx="3629624" cy="4440108"/>
          </a:xfrm>
          <a:prstGeom prst="arc">
            <a:avLst>
              <a:gd name="adj1" fmla="val 15491252"/>
              <a:gd name="adj2" fmla="val 21089195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5508105" y="3316074"/>
            <a:ext cx="3393244" cy="4289389"/>
          </a:xfrm>
          <a:prstGeom prst="arc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1"/>
          <p:cNvPicPr>
            <a:picLocks noChangeAspect="1" noChangeArrowheads="1"/>
          </p:cNvPicPr>
          <p:nvPr/>
        </p:nvPicPr>
        <p:blipFill rotWithShape="1">
          <a:blip r:embed="rId9"/>
          <a:srcRect l="18106" t="77546" r="73285" b="-1"/>
          <a:stretch/>
        </p:blipFill>
        <p:spPr bwMode="auto">
          <a:xfrm>
            <a:off x="4894908" y="4364176"/>
            <a:ext cx="664412" cy="27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Arc 21"/>
          <p:cNvSpPr/>
          <p:nvPr/>
        </p:nvSpPr>
        <p:spPr>
          <a:xfrm rot="21208250">
            <a:off x="-3704507" y="4628476"/>
            <a:ext cx="11559610" cy="1323824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4724400"/>
            <a:ext cx="6078538" cy="482600"/>
          </a:xfrm>
        </p:spPr>
        <p:txBody>
          <a:bodyPr/>
          <a:lstStyle/>
          <a:p>
            <a:r>
              <a:rPr lang="en-SG"/>
              <a:t>Click to edit subtitle style</a:t>
            </a:r>
          </a:p>
        </p:txBody>
      </p:sp>
      <p:sp>
        <p:nvSpPr>
          <p:cNvPr id="28679" name="WordArt 7"/>
          <p:cNvSpPr>
            <a:spLocks noChangeArrowheads="1" noChangeShapeType="1" noTextEdit="1"/>
          </p:cNvSpPr>
          <p:nvPr/>
        </p:nvSpPr>
        <p:spPr bwMode="gray">
          <a:xfrm>
            <a:off x="3657600" y="5257800"/>
            <a:ext cx="4876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SG" sz="54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black">
          <a:xfrm>
            <a:off x="814414" y="4929198"/>
            <a:ext cx="7543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TSP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Travelling Salesman Problem</a:t>
            </a:r>
            <a:endParaRPr kumimoji="0" lang="en-US" sz="4000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714612" y="1500174"/>
          <a:ext cx="3286125" cy="291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7" name="Clip" r:id="rId3" imgW="3285720" imgH="2914200" progId="">
                  <p:embed/>
                </p:oleObj>
              </mc:Choice>
              <mc:Fallback>
                <p:oleObj name="Clip" r:id="rId3" imgW="3285720" imgH="2914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12" y="1500174"/>
                        <a:ext cx="3286125" cy="291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FE74-B3BD-4FF1-8813-48248049985D}" type="slidenum">
              <a:rPr lang="en-SG" smtClean="0"/>
              <a:pPr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601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SG" dirty="0" err="1" smtClean="0"/>
              <a:t>Prinsip</a:t>
            </a:r>
            <a:r>
              <a:rPr lang="en-SG" dirty="0" smtClean="0"/>
              <a:t> </a:t>
            </a:r>
            <a:r>
              <a:rPr lang="en-SG" dirty="0" err="1" smtClean="0"/>
              <a:t>Optimalitas</a:t>
            </a:r>
            <a:endParaRPr lang="en-SG" dirty="0" smtClean="0"/>
          </a:p>
          <a:p>
            <a:pPr lvl="1">
              <a:buFont typeface="Wingdings" pitchFamily="2" charset="2"/>
              <a:buChar char="v"/>
            </a:pPr>
            <a:r>
              <a:rPr lang="en-SG" dirty="0" err="1" smtClean="0"/>
              <a:t>Jika</a:t>
            </a:r>
            <a:r>
              <a:rPr lang="en-SG" dirty="0" smtClean="0"/>
              <a:t> </a:t>
            </a:r>
            <a:r>
              <a:rPr lang="en-SG" dirty="0" err="1" smtClean="0"/>
              <a:t>tur</a:t>
            </a:r>
            <a:r>
              <a:rPr lang="en-SG" dirty="0" smtClean="0"/>
              <a:t> </a:t>
            </a:r>
            <a:r>
              <a:rPr lang="en-SG" dirty="0" err="1" smtClean="0"/>
              <a:t>tersebut</a:t>
            </a:r>
            <a:r>
              <a:rPr lang="en-SG" dirty="0" smtClean="0"/>
              <a:t> optimal </a:t>
            </a:r>
            <a:r>
              <a:rPr lang="en-SG" dirty="0" err="1" smtClean="0"/>
              <a:t>maka</a:t>
            </a:r>
            <a:r>
              <a:rPr lang="en-SG" dirty="0" smtClean="0"/>
              <a:t> </a:t>
            </a:r>
            <a:r>
              <a:rPr lang="en-SG" dirty="0" err="1" smtClean="0"/>
              <a:t>lintasan</a:t>
            </a:r>
            <a:r>
              <a:rPr lang="en-SG" dirty="0" smtClean="0"/>
              <a:t> </a:t>
            </a:r>
            <a:r>
              <a:rPr lang="en-SG" dirty="0" err="1" smtClean="0"/>
              <a:t>dari</a:t>
            </a:r>
            <a:r>
              <a:rPr lang="en-SG" dirty="0" smtClean="0"/>
              <a:t> </a:t>
            </a:r>
            <a:r>
              <a:rPr lang="en-SG" dirty="0" err="1" smtClean="0"/>
              <a:t>simpul</a:t>
            </a:r>
            <a:r>
              <a:rPr lang="en-SG" dirty="0" smtClean="0"/>
              <a:t> k </a:t>
            </a:r>
            <a:r>
              <a:rPr lang="en-SG" dirty="0" err="1" smtClean="0"/>
              <a:t>ke</a:t>
            </a:r>
            <a:r>
              <a:rPr lang="en-SG" dirty="0" smtClean="0"/>
              <a:t> </a:t>
            </a:r>
            <a:r>
              <a:rPr lang="en-SG" dirty="0" err="1" smtClean="0"/>
              <a:t>simpul</a:t>
            </a:r>
            <a:r>
              <a:rPr lang="en-SG" dirty="0" smtClean="0"/>
              <a:t> 1 </a:t>
            </a:r>
            <a:r>
              <a:rPr lang="en-SG" dirty="0" err="1" smtClean="0"/>
              <a:t>juga</a:t>
            </a:r>
            <a:r>
              <a:rPr lang="en-SG" dirty="0" smtClean="0"/>
              <a:t> </a:t>
            </a:r>
            <a:r>
              <a:rPr lang="en-SG" dirty="0" err="1" smtClean="0"/>
              <a:t>menjadi</a:t>
            </a:r>
            <a:r>
              <a:rPr lang="en-SG" dirty="0" smtClean="0"/>
              <a:t> </a:t>
            </a:r>
            <a:r>
              <a:rPr lang="en-SG" dirty="0" err="1" smtClean="0"/>
              <a:t>lintasan</a:t>
            </a:r>
            <a:r>
              <a:rPr lang="en-SG" dirty="0" smtClean="0"/>
              <a:t> k </a:t>
            </a:r>
            <a:r>
              <a:rPr lang="en-SG" dirty="0" err="1" smtClean="0"/>
              <a:t>ke</a:t>
            </a:r>
            <a:r>
              <a:rPr lang="en-SG" dirty="0" smtClean="0"/>
              <a:t> 1 </a:t>
            </a:r>
            <a:r>
              <a:rPr lang="en-SG" dirty="0" err="1" smtClean="0"/>
              <a:t>terpendek</a:t>
            </a:r>
            <a:r>
              <a:rPr lang="en-SG" dirty="0" smtClean="0"/>
              <a:t> yang </a:t>
            </a:r>
            <a:r>
              <a:rPr lang="en-SG" dirty="0" err="1" smtClean="0"/>
              <a:t>melalui</a:t>
            </a:r>
            <a:r>
              <a:rPr lang="en-SG" dirty="0" smtClean="0"/>
              <a:t> </a:t>
            </a:r>
            <a:r>
              <a:rPr lang="en-SG" dirty="0" err="1" smtClean="0"/>
              <a:t>simpul-simpul</a:t>
            </a:r>
            <a:r>
              <a:rPr lang="en-SG" dirty="0" smtClean="0"/>
              <a:t> </a:t>
            </a:r>
            <a:r>
              <a:rPr lang="en-SG" dirty="0" err="1" smtClean="0"/>
              <a:t>di</a:t>
            </a:r>
            <a:r>
              <a:rPr lang="en-SG" dirty="0" smtClean="0"/>
              <a:t> </a:t>
            </a:r>
            <a:r>
              <a:rPr lang="en-SG" dirty="0" err="1" smtClean="0"/>
              <a:t>dalam</a:t>
            </a:r>
            <a:r>
              <a:rPr lang="en-SG" dirty="0" smtClean="0"/>
              <a:t> V – {1, k}.</a:t>
            </a:r>
          </a:p>
          <a:p>
            <a:pPr lvl="1">
              <a:buFont typeface="Wingdings" pitchFamily="2" charset="2"/>
              <a:buChar char="v"/>
            </a:pPr>
            <a:endParaRPr lang="en-SG" dirty="0" smtClean="0"/>
          </a:p>
          <a:p>
            <a:pPr>
              <a:buFont typeface="Wingdings" pitchFamily="2" charset="2"/>
              <a:buChar char="v"/>
            </a:pPr>
            <a:r>
              <a:rPr lang="en-SG" dirty="0" err="1" smtClean="0"/>
              <a:t>Misalkan</a:t>
            </a:r>
            <a:r>
              <a:rPr lang="en-SG" dirty="0" smtClean="0"/>
              <a:t> f(</a:t>
            </a:r>
            <a:r>
              <a:rPr lang="en-SG" dirty="0" err="1" smtClean="0"/>
              <a:t>i</a:t>
            </a:r>
            <a:r>
              <a:rPr lang="en-SG" dirty="0" smtClean="0"/>
              <a:t>, S) </a:t>
            </a:r>
            <a:r>
              <a:rPr lang="en-SG" dirty="0" err="1" smtClean="0"/>
              <a:t>adalah</a:t>
            </a:r>
            <a:r>
              <a:rPr lang="en-SG" dirty="0" smtClean="0"/>
              <a:t> </a:t>
            </a:r>
            <a:r>
              <a:rPr lang="en-SG" dirty="0" err="1" smtClean="0"/>
              <a:t>bobot</a:t>
            </a:r>
            <a:r>
              <a:rPr lang="en-SG" dirty="0" smtClean="0"/>
              <a:t> </a:t>
            </a:r>
            <a:r>
              <a:rPr lang="en-SG" dirty="0" err="1" smtClean="0"/>
              <a:t>lintasan</a:t>
            </a:r>
            <a:r>
              <a:rPr lang="en-SG" dirty="0" smtClean="0"/>
              <a:t> </a:t>
            </a:r>
            <a:r>
              <a:rPr lang="en-SG" dirty="0" err="1" smtClean="0"/>
              <a:t>terpendek</a:t>
            </a:r>
            <a:r>
              <a:rPr lang="en-SG" dirty="0" smtClean="0"/>
              <a:t> yang </a:t>
            </a:r>
            <a:r>
              <a:rPr lang="en-SG" dirty="0" err="1" smtClean="0"/>
              <a:t>berawal</a:t>
            </a:r>
            <a:r>
              <a:rPr lang="en-SG" dirty="0" smtClean="0"/>
              <a:t> </a:t>
            </a:r>
            <a:r>
              <a:rPr lang="en-SG" dirty="0" err="1" smtClean="0"/>
              <a:t>pada</a:t>
            </a:r>
            <a:r>
              <a:rPr lang="en-SG" dirty="0" smtClean="0"/>
              <a:t> </a:t>
            </a:r>
            <a:r>
              <a:rPr lang="en-SG" dirty="0" err="1" smtClean="0"/>
              <a:t>simpul</a:t>
            </a:r>
            <a:r>
              <a:rPr lang="en-SG" dirty="0" smtClean="0"/>
              <a:t> </a:t>
            </a:r>
            <a:r>
              <a:rPr lang="en-SG" dirty="0" err="1" smtClean="0"/>
              <a:t>i</a:t>
            </a:r>
            <a:r>
              <a:rPr lang="en-SG" dirty="0" smtClean="0"/>
              <a:t>, yang </a:t>
            </a:r>
            <a:r>
              <a:rPr lang="en-SG" dirty="0" err="1" smtClean="0"/>
              <a:t>melalui</a:t>
            </a:r>
            <a:r>
              <a:rPr lang="en-SG" dirty="0" smtClean="0"/>
              <a:t> </a:t>
            </a:r>
            <a:r>
              <a:rPr lang="en-SG" dirty="0" err="1" smtClean="0"/>
              <a:t>semua</a:t>
            </a:r>
            <a:r>
              <a:rPr lang="en-SG" dirty="0" smtClean="0"/>
              <a:t> </a:t>
            </a:r>
            <a:r>
              <a:rPr lang="en-SG" dirty="0" err="1" smtClean="0"/>
              <a:t>simpul</a:t>
            </a:r>
            <a:r>
              <a:rPr lang="en-SG" dirty="0" smtClean="0"/>
              <a:t> </a:t>
            </a:r>
            <a:r>
              <a:rPr lang="en-SG" dirty="0" err="1" smtClean="0"/>
              <a:t>di</a:t>
            </a:r>
            <a:r>
              <a:rPr lang="en-SG" dirty="0" smtClean="0"/>
              <a:t> </a:t>
            </a:r>
            <a:r>
              <a:rPr lang="en-SG" dirty="0" err="1" smtClean="0"/>
              <a:t>dalam</a:t>
            </a:r>
            <a:r>
              <a:rPr lang="en-SG" dirty="0" smtClean="0"/>
              <a:t> S </a:t>
            </a:r>
            <a:r>
              <a:rPr lang="en-SG" dirty="0" err="1" smtClean="0"/>
              <a:t>dan</a:t>
            </a:r>
            <a:r>
              <a:rPr lang="en-SG" dirty="0" smtClean="0"/>
              <a:t> </a:t>
            </a:r>
            <a:r>
              <a:rPr lang="en-SG" dirty="0" err="1" smtClean="0"/>
              <a:t>berakhir</a:t>
            </a:r>
            <a:r>
              <a:rPr lang="en-SG" dirty="0" smtClean="0"/>
              <a:t> </a:t>
            </a:r>
            <a:r>
              <a:rPr lang="en-SG" dirty="0" err="1" smtClean="0"/>
              <a:t>pada</a:t>
            </a:r>
            <a:r>
              <a:rPr lang="en-SG" dirty="0" smtClean="0"/>
              <a:t> </a:t>
            </a:r>
            <a:r>
              <a:rPr lang="en-SG" dirty="0" err="1" smtClean="0"/>
              <a:t>simpul</a:t>
            </a:r>
            <a:r>
              <a:rPr lang="en-SG" dirty="0" smtClean="0"/>
              <a:t> 1. </a:t>
            </a:r>
            <a:r>
              <a:rPr lang="en-SG" dirty="0" err="1" smtClean="0"/>
              <a:t>Maka</a:t>
            </a:r>
            <a:r>
              <a:rPr lang="en-SG" dirty="0" smtClean="0"/>
              <a:t> </a:t>
            </a:r>
            <a:r>
              <a:rPr lang="en-SG" dirty="0" err="1" smtClean="0"/>
              <a:t>Nilai</a:t>
            </a:r>
            <a:r>
              <a:rPr lang="en-SG" dirty="0" smtClean="0"/>
              <a:t> f(1, V – {1}) </a:t>
            </a:r>
            <a:r>
              <a:rPr lang="en-SG" dirty="0" err="1" smtClean="0"/>
              <a:t>adalah</a:t>
            </a:r>
            <a:r>
              <a:rPr lang="en-SG" dirty="0" smtClean="0"/>
              <a:t> </a:t>
            </a:r>
            <a:r>
              <a:rPr lang="en-SG" dirty="0" err="1" smtClean="0"/>
              <a:t>bobot</a:t>
            </a:r>
            <a:r>
              <a:rPr lang="en-SG" dirty="0" smtClean="0"/>
              <a:t> </a:t>
            </a:r>
            <a:r>
              <a:rPr lang="en-SG" dirty="0" err="1" smtClean="0"/>
              <a:t>tur</a:t>
            </a:r>
            <a:r>
              <a:rPr lang="en-SG" dirty="0" smtClean="0"/>
              <a:t> </a:t>
            </a:r>
            <a:r>
              <a:rPr lang="en-SG" dirty="0" err="1" smtClean="0"/>
              <a:t>terpendek</a:t>
            </a:r>
            <a:r>
              <a:rPr lang="en-SG" dirty="0" smtClean="0"/>
              <a:t>.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FE74-B3BD-4FF1-8813-48248049985D}" type="slidenum">
              <a:rPr lang="en-SG" smtClean="0"/>
              <a:pPr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6214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FE74-B3BD-4FF1-8813-48248049985D}" type="slidenum">
              <a:rPr lang="en-SG" smtClean="0"/>
              <a:pPr/>
              <a:t>5</a:t>
            </a:fld>
            <a:endParaRPr lang="en-SG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20508" t="12662" r="17382" b="35715"/>
          <a:stretch>
            <a:fillRect/>
          </a:stretch>
        </p:blipFill>
        <p:spPr bwMode="auto">
          <a:xfrm>
            <a:off x="1071538" y="1142984"/>
            <a:ext cx="685804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3360" t="69026" r="17382" b="6494"/>
          <a:stretch>
            <a:fillRect/>
          </a:stretch>
        </p:blipFill>
        <p:spPr bwMode="auto">
          <a:xfrm>
            <a:off x="1347766" y="4643446"/>
            <a:ext cx="6367506" cy="158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211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FE74-B3BD-4FF1-8813-48248049985D}" type="slidenum">
              <a:rPr lang="en-SG" smtClean="0"/>
              <a:pPr/>
              <a:t>6</a:t>
            </a:fld>
            <a:endParaRPr lang="en-SG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20508" t="23376" r="42578" b="6494"/>
          <a:stretch>
            <a:fillRect/>
          </a:stretch>
        </p:blipFill>
        <p:spPr bwMode="auto">
          <a:xfrm>
            <a:off x="2500298" y="1142984"/>
            <a:ext cx="4500594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2089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FE74-B3BD-4FF1-8813-48248049985D}" type="slidenum">
              <a:rPr lang="en-SG" smtClean="0"/>
              <a:pPr/>
              <a:t>7</a:t>
            </a:fld>
            <a:endParaRPr lang="en-SG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14062" t="21428" r="15625" b="19156"/>
          <a:stretch>
            <a:fillRect/>
          </a:stretch>
        </p:blipFill>
        <p:spPr bwMode="auto">
          <a:xfrm>
            <a:off x="214282" y="1571612"/>
            <a:ext cx="857256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6135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FE74-B3BD-4FF1-8813-48248049985D}" type="slidenum">
              <a:rPr lang="en-SG" smtClean="0"/>
              <a:pPr/>
              <a:t>8</a:t>
            </a:fld>
            <a:endParaRPr lang="en-SG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19336" t="12662" r="22070" b="4545"/>
          <a:stretch>
            <a:fillRect/>
          </a:stretch>
        </p:blipFill>
        <p:spPr bwMode="auto">
          <a:xfrm>
            <a:off x="571472" y="2060848"/>
            <a:ext cx="7143800" cy="443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5045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FE74-B3BD-4FF1-8813-48248049985D}" type="slidenum">
              <a:rPr lang="en-SG" smtClean="0"/>
              <a:pPr/>
              <a:t>9</a:t>
            </a:fld>
            <a:endParaRPr lang="en-SG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18164" t="27273" r="19726" b="21104"/>
          <a:stretch>
            <a:fillRect/>
          </a:stretch>
        </p:blipFill>
        <p:spPr bwMode="auto">
          <a:xfrm>
            <a:off x="683568" y="4027864"/>
            <a:ext cx="7572428" cy="242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20508" t="12662" r="17382" b="69055"/>
          <a:stretch>
            <a:fillRect/>
          </a:stretch>
        </p:blipFill>
        <p:spPr bwMode="auto">
          <a:xfrm>
            <a:off x="714348" y="2646602"/>
            <a:ext cx="685804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747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A - Template">
  <a:themeElements>
    <a:clrScheme name="217tgp_cube_dark 3">
      <a:dk1>
        <a:srgbClr val="969696"/>
      </a:dk1>
      <a:lt1>
        <a:srgbClr val="FFFFFF"/>
      </a:lt1>
      <a:dk2>
        <a:srgbClr val="3F1F53"/>
      </a:dk2>
      <a:lt2>
        <a:srgbClr val="F3CC9D"/>
      </a:lt2>
      <a:accent1>
        <a:srgbClr val="557FE7"/>
      </a:accent1>
      <a:accent2>
        <a:srgbClr val="84ACCA"/>
      </a:accent2>
      <a:accent3>
        <a:srgbClr val="AFABB3"/>
      </a:accent3>
      <a:accent4>
        <a:srgbClr val="DADADA"/>
      </a:accent4>
      <a:accent5>
        <a:srgbClr val="B4C0F1"/>
      </a:accent5>
      <a:accent6>
        <a:srgbClr val="779BB7"/>
      </a:accent6>
      <a:hlink>
        <a:srgbClr val="9351C9"/>
      </a:hlink>
      <a:folHlink>
        <a:srgbClr val="3EB2AC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DD87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84ACCA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779BB7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3052</TotalTime>
  <Words>1114</Words>
  <Application>Microsoft Office PowerPoint</Application>
  <PresentationFormat>On-screen Show (4:3)</PresentationFormat>
  <Paragraphs>165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Cambria Math</vt:lpstr>
      <vt:lpstr>Symbol</vt:lpstr>
      <vt:lpstr>Verdana</vt:lpstr>
      <vt:lpstr>Wingdings</vt:lpstr>
      <vt:lpstr>DAA - Template</vt:lpstr>
      <vt:lpstr>Clip</vt:lpstr>
      <vt:lpstr>Equation</vt:lpstr>
      <vt:lpstr>Design and Analysis Algorithm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Matrix-chain multiplication (MCM) - DP</vt:lpstr>
      <vt:lpstr>Matrix-chain multiplication (MCM) - DP</vt:lpstr>
      <vt:lpstr>Matrix-chain multiplication (MCM) - DP</vt:lpstr>
      <vt:lpstr>Langkah-langkah MCP - DP</vt:lpstr>
      <vt:lpstr>Langkah-langkah MCP - DP</vt:lpstr>
      <vt:lpstr>Langkah-langkah MCP - DP</vt:lpstr>
      <vt:lpstr>Langkah-langkah MCP - DP</vt:lpstr>
      <vt:lpstr>MCM DP—order of matrix computations</vt:lpstr>
      <vt:lpstr>MCM DP — Contoh</vt:lpstr>
      <vt:lpstr>MCM DP— Contoh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Analysis Algorithm</dc:title>
  <dc:creator>Imam Cholissodin</dc:creator>
  <cp:lastModifiedBy>cahkanor</cp:lastModifiedBy>
  <cp:revision>487</cp:revision>
  <dcterms:created xsi:type="dcterms:W3CDTF">2012-05-24T14:01:20Z</dcterms:created>
  <dcterms:modified xsi:type="dcterms:W3CDTF">2016-05-15T15:51:51Z</dcterms:modified>
</cp:coreProperties>
</file>