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g&amp;ehk=OuccLeK35ju6cjVzzCfvIQ&amp;pid=OfficeInsert" ContentType="image/jpeg"/>
  <Default Extension="jpeg" ContentType="image/jpeg"/>
  <Default Extension="jpg&amp;ehk=x0uRw9Exqsl8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9"/>
  </p:notesMasterIdLst>
  <p:sldIdLst>
    <p:sldId id="256" r:id="rId2"/>
    <p:sldId id="292" r:id="rId3"/>
    <p:sldId id="259" r:id="rId4"/>
    <p:sldId id="260" r:id="rId5"/>
    <p:sldId id="261" r:id="rId6"/>
    <p:sldId id="262" r:id="rId7"/>
    <p:sldId id="263" r:id="rId8"/>
    <p:sldId id="264" r:id="rId9"/>
    <p:sldId id="295" r:id="rId10"/>
    <p:sldId id="296" r:id="rId11"/>
    <p:sldId id="297" r:id="rId12"/>
    <p:sldId id="265" r:id="rId13"/>
    <p:sldId id="280" r:id="rId14"/>
    <p:sldId id="284" r:id="rId15"/>
    <p:sldId id="281" r:id="rId16"/>
    <p:sldId id="282" r:id="rId17"/>
    <p:sldId id="283" r:id="rId18"/>
    <p:sldId id="266" r:id="rId19"/>
    <p:sldId id="285" r:id="rId20"/>
    <p:sldId id="286" r:id="rId21"/>
    <p:sldId id="267" r:id="rId22"/>
    <p:sldId id="288" r:id="rId23"/>
    <p:sldId id="270" r:id="rId24"/>
    <p:sldId id="289" r:id="rId25"/>
    <p:sldId id="271" r:id="rId26"/>
    <p:sldId id="272" r:id="rId27"/>
    <p:sldId id="273" r:id="rId28"/>
    <p:sldId id="268" r:id="rId29"/>
    <p:sldId id="291" r:id="rId30"/>
    <p:sldId id="290" r:id="rId31"/>
    <p:sldId id="274" r:id="rId32"/>
    <p:sldId id="275" r:id="rId33"/>
    <p:sldId id="276" r:id="rId34"/>
    <p:sldId id="277" r:id="rId35"/>
    <p:sldId id="278" r:id="rId36"/>
    <p:sldId id="294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F0B"/>
    <a:srgbClr val="038FC8"/>
    <a:srgbClr val="039DCF"/>
    <a:srgbClr val="06A7D5"/>
    <a:srgbClr val="027CBC"/>
    <a:srgbClr val="EB4708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5C5A-6ECC-44ED-872D-8E689B520BA2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C20C-616C-4E61-9480-CA9FAFC174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15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DA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/>
        </p:blipFill>
        <p:spPr>
          <a:xfrm>
            <a:off x="0" y="3119627"/>
            <a:ext cx="9144000" cy="373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96" y="2441447"/>
            <a:ext cx="8181703" cy="2246299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Chapter of Subject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5096" y="4803494"/>
            <a:ext cx="8181703" cy="143526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EB470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affiliation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89915"/>
            <a:ext cx="4591050" cy="14097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362075"/>
            <a:ext cx="8181975" cy="1006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rgbClr val="027CBC"/>
                </a:solidFill>
              </a:defRPr>
            </a:lvl1pPr>
          </a:lstStyle>
          <a:p>
            <a:r>
              <a:rPr lang="en-US" sz="4400" dirty="0"/>
              <a:t>Click to edit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61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59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6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1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7" y="457201"/>
            <a:ext cx="8181703" cy="38293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096" y="4383836"/>
            <a:ext cx="818170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30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DA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/>
        </p:blipFill>
        <p:spPr>
          <a:xfrm>
            <a:off x="0" y="3119627"/>
            <a:ext cx="9144000" cy="373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96" y="2441447"/>
            <a:ext cx="8181703" cy="2246299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Chapter of Subject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5096" y="4803494"/>
            <a:ext cx="8181703" cy="143526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EB470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affiliation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07" y="89915"/>
            <a:ext cx="4591050" cy="14097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362075"/>
            <a:ext cx="8181975" cy="1006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rgbClr val="027CBC"/>
                </a:solidFill>
              </a:defRPr>
            </a:lvl1pPr>
          </a:lstStyle>
          <a:p>
            <a:r>
              <a:rPr lang="en-US" sz="4400" dirty="0"/>
              <a:t>Click to edit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74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>
            <a:lvl2pPr marL="514350" indent="-228600">
              <a:defRPr/>
            </a:lvl2pPr>
            <a:lvl3pPr marL="801688" indent="-228600">
              <a:defRPr/>
            </a:lvl3pPr>
            <a:lvl4pPr marL="1089025" indent="-228600">
              <a:defRPr/>
            </a:lvl4pPr>
            <a:lvl5pPr marL="1376363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50" y="1322388"/>
            <a:ext cx="7886700" cy="91440"/>
          </a:xfrm>
          <a:prstGeom prst="rect">
            <a:avLst/>
          </a:prstGeom>
          <a:solidFill>
            <a:srgbClr val="EF4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072640" y="1322388"/>
            <a:ext cx="6442710" cy="91440"/>
          </a:xfrm>
          <a:prstGeom prst="rect">
            <a:avLst/>
          </a:prstGeom>
          <a:solidFill>
            <a:srgbClr val="038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650" y="1322388"/>
            <a:ext cx="7886700" cy="91440"/>
          </a:xfrm>
          <a:prstGeom prst="rect">
            <a:avLst/>
          </a:prstGeom>
          <a:solidFill>
            <a:srgbClr val="EF4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2072640" y="1322388"/>
            <a:ext cx="6442710" cy="91440"/>
          </a:xfrm>
          <a:prstGeom prst="rect">
            <a:avLst/>
          </a:prstGeom>
          <a:solidFill>
            <a:srgbClr val="038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28650" y="1322388"/>
            <a:ext cx="7886700" cy="91440"/>
          </a:xfrm>
          <a:prstGeom prst="rect">
            <a:avLst/>
          </a:prstGeom>
          <a:solidFill>
            <a:srgbClr val="EF4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072640" y="1322388"/>
            <a:ext cx="6442710" cy="91440"/>
          </a:xfrm>
          <a:prstGeom prst="rect">
            <a:avLst/>
          </a:prstGeom>
          <a:solidFill>
            <a:srgbClr val="038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8571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0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8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0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59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2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592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3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05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82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8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890" y="84711"/>
            <a:ext cx="7886700" cy="105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C38D-2B5E-41C9-8EA6-343883F51113}" type="datetimeFigureOut">
              <a:rPr lang="id-ID" smtClean="0"/>
              <a:t>24/01/2019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6F3C-F47D-4D31-8F7B-C70C48C905C0}" type="slidenum">
              <a:rPr lang="id-ID" smtClean="0"/>
              <a:t>‹#›</a:t>
            </a:fld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6330951"/>
            <a:ext cx="17716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08" r:id="rId13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&amp;ehk=x0uRw9Exqsl8"/><Relationship Id="rId2" Type="http://schemas.openxmlformats.org/officeDocument/2006/relationships/image" Target="../media/image15.jpg&amp;ehk=OuccLeK35ju6cjVzzCfvIQ&amp;pid=OfficeInsert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&amp;ehk=x0uRw9Exqsl8"/><Relationship Id="rId2" Type="http://schemas.openxmlformats.org/officeDocument/2006/relationships/image" Target="../media/image15.jpg&amp;ehk=OuccLeK35ju6cjVzzCfvIQ&amp;pid=OfficeInsert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" TargetMode="External"/><Relationship Id="rId7" Type="http://schemas.openxmlformats.org/officeDocument/2006/relationships/hyperlink" Target="http://scholar.google.com/" TargetMode="External"/><Relationship Id="rId2" Type="http://schemas.openxmlformats.org/officeDocument/2006/relationships/hyperlink" Target="https://www.compu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eseerx.ist.psu.edu/" TargetMode="External"/><Relationship Id="rId5" Type="http://schemas.openxmlformats.org/officeDocument/2006/relationships/hyperlink" Target="http://www.sciencedirect.com/" TargetMode="External"/><Relationship Id="rId4" Type="http://schemas.openxmlformats.org/officeDocument/2006/relationships/hyperlink" Target="https://www.acm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Pengantar </a:t>
            </a:r>
            <a:r>
              <a:rPr lang="es-UY"/>
              <a:t>Temu Kembali Informasi</a:t>
            </a:r>
            <a:endParaRPr lang="id-ID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Informasi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1542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7755-6D0B-4488-A195-282AE3EA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ECB1-65D0-4EB7-A2D1-76BC0AAEB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FC0BBF-594A-431E-9FB7-8F69AFB6E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59"/>
          <a:stretch/>
        </p:blipFill>
        <p:spPr bwMode="auto">
          <a:xfrm>
            <a:off x="628650" y="1600200"/>
            <a:ext cx="7886700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09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4821-6418-4E86-A975-C795C7F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Information Retrieval</a:t>
            </a:r>
          </a:p>
        </p:txBody>
      </p:sp>
      <p:pic>
        <p:nvPicPr>
          <p:cNvPr id="8" name="Video_20190123114139432_by_videoshow">
            <a:hlinkClick r:id="" action="ppaction://media"/>
            <a:extLst>
              <a:ext uri="{FF2B5EF4-FFF2-40B4-BE49-F238E27FC236}">
                <a16:creationId xmlns:a16="http://schemas.microsoft.com/office/drawing/2014/main" id="{00B22F1B-1455-4D7E-B0E2-65030F5F7E1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4538" y="1600200"/>
            <a:ext cx="2574925" cy="4576763"/>
          </a:xfrm>
        </p:spPr>
      </p:pic>
    </p:spTree>
    <p:extLst>
      <p:ext uri="{BB962C8B-B14F-4D97-AF65-F5344CB8AC3E}">
        <p14:creationId xmlns:p14="http://schemas.microsoft.com/office/powerpoint/2010/main" val="3432581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Data Retrieval vs Information Retrieval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retrieval</a:t>
            </a:r>
          </a:p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2096655"/>
            <a:ext cx="3868340" cy="409300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/>
              <a:t>Data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/</a:t>
            </a:r>
            <a:r>
              <a:rPr lang="en-US" i="1" dirty="0"/>
              <a:t>tuple</a:t>
            </a:r>
            <a:r>
              <a:rPr lang="en-US" dirty="0"/>
              <a:t>, </a:t>
            </a:r>
            <a:r>
              <a:rPr lang="en-US" dirty="0" err="1"/>
              <a:t>kolom</a:t>
            </a:r>
            <a:r>
              <a:rPr lang="en-US" dirty="0"/>
              <a:t>/</a:t>
            </a:r>
            <a:r>
              <a:rPr lang="en-US" i="1" dirty="0"/>
              <a:t>field</a:t>
            </a:r>
            <a:r>
              <a:rPr lang="en-US" dirty="0"/>
              <a:t>)</a:t>
            </a:r>
          </a:p>
          <a:p>
            <a:pPr marL="342900" lvl="1" indent="-342900"/>
            <a:r>
              <a:rPr lang="en-US" dirty="0" err="1"/>
              <a:t>Semantik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pPr marL="342900" lvl="1" indent="-342900"/>
            <a:r>
              <a:rPr lang="en-US" dirty="0"/>
              <a:t>Suatu </a:t>
            </a:r>
            <a:r>
              <a:rPr lang="en-US" i="1" dirty="0"/>
              <a:t>query </a:t>
            </a:r>
            <a:r>
              <a:rPr lang="en-US" dirty="0"/>
              <a:t>(</a:t>
            </a:r>
            <a:r>
              <a:rPr lang="en-US" dirty="0" err="1"/>
              <a:t>pertanyaan</a:t>
            </a:r>
            <a:r>
              <a:rPr lang="en-US" dirty="0"/>
              <a:t>)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  <a:p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9150" y="2096655"/>
            <a:ext cx="3887391" cy="4093008"/>
          </a:xfrm>
        </p:spPr>
        <p:txBody>
          <a:bodyPr/>
          <a:lstStyle/>
          <a:p>
            <a:pPr marL="230188" lvl="1"/>
            <a:r>
              <a:rPr lang="en-US" dirty="0"/>
              <a:t>IR </a:t>
            </a:r>
            <a:r>
              <a:rPr lang="en-US" dirty="0" err="1"/>
              <a:t>melibatkan</a:t>
            </a:r>
            <a:r>
              <a:rPr lang="en-US" dirty="0"/>
              <a:t> data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(</a:t>
            </a:r>
            <a:r>
              <a:rPr lang="en-US" dirty="0" err="1"/>
              <a:t>teks</a:t>
            </a:r>
            <a:r>
              <a:rPr lang="en-US" dirty="0"/>
              <a:t>) dan </a:t>
            </a:r>
            <a:r>
              <a:rPr lang="en-US" dirty="0" err="1"/>
              <a:t>terstruktur</a:t>
            </a:r>
            <a:endParaRPr lang="en-US" dirty="0"/>
          </a:p>
          <a:p>
            <a:pPr marL="230188" lvl="1"/>
            <a:r>
              <a:rPr lang="en-US" dirty="0" err="1"/>
              <a:t>Semantik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(</a:t>
            </a:r>
            <a:r>
              <a:rPr lang="en-US" dirty="0" err="1"/>
              <a:t>longgar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pPr marL="230188" lvl="1"/>
            <a:r>
              <a:rPr lang="en-US" dirty="0"/>
              <a:t>Suatu query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berperingkat</a:t>
            </a:r>
            <a:r>
              <a:rPr lang="en-US" dirty="0"/>
              <a:t> (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kecocokan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)</a:t>
            </a:r>
          </a:p>
          <a:p>
            <a:pPr marL="230188"/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70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IR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1940-1950an</a:t>
            </a:r>
          </a:p>
          <a:p>
            <a:pPr lvl="1"/>
            <a:r>
              <a:rPr lang="en-US" dirty="0" err="1"/>
              <a:t>Militer</a:t>
            </a:r>
            <a:r>
              <a:rPr lang="en-US" dirty="0"/>
              <a:t> Amerika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(</a:t>
            </a:r>
            <a:r>
              <a:rPr lang="en-US" i="1" dirty="0"/>
              <a:t>indexing) </a:t>
            </a:r>
            <a:r>
              <a:rPr lang="en-US" dirty="0"/>
              <a:t>dan </a:t>
            </a:r>
            <a:r>
              <a:rPr lang="en-US" dirty="0" err="1"/>
              <a:t>menelusuri</a:t>
            </a:r>
            <a:r>
              <a:rPr lang="en-US" dirty="0"/>
              <a:t> (</a:t>
            </a:r>
            <a:r>
              <a:rPr lang="en-US" i="1" dirty="0"/>
              <a:t>retrieval) </a:t>
            </a:r>
            <a:r>
              <a:rPr lang="en-US" dirty="0" err="1"/>
              <a:t>dokumen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Calvin </a:t>
            </a:r>
            <a:r>
              <a:rPr lang="en-US" dirty="0" err="1">
                <a:solidFill>
                  <a:schemeClr val="accent2"/>
                </a:solidFill>
              </a:rPr>
              <a:t>Mooers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mengenalkan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“information retrieval”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paper</a:t>
            </a:r>
            <a:r>
              <a:rPr lang="en-US" dirty="0"/>
              <a:t>-</a:t>
            </a:r>
            <a:r>
              <a:rPr lang="en-US" dirty="0" err="1"/>
              <a:t>nya</a:t>
            </a:r>
            <a:endParaRPr lang="en-US" dirty="0"/>
          </a:p>
          <a:p>
            <a:pPr lvl="1"/>
            <a:r>
              <a:rPr lang="en-US" dirty="0" err="1"/>
              <a:t>Penelitian</a:t>
            </a:r>
            <a:r>
              <a:rPr lang="en-US" dirty="0"/>
              <a:t> information retrieval </a:t>
            </a:r>
            <a:r>
              <a:rPr lang="en-US" dirty="0" err="1"/>
              <a:t>dimulai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634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1960-70</a:t>
            </a:r>
            <a:r>
              <a:rPr lang="en-US" dirty="0"/>
              <a:t>an</a:t>
            </a:r>
          </a:p>
          <a:p>
            <a:pPr lvl="1"/>
            <a:r>
              <a:rPr lang="id-ID" dirty="0"/>
              <a:t>Penggunaan </a:t>
            </a:r>
            <a:r>
              <a:rPr lang="id-ID" i="1" dirty="0"/>
              <a:t>IR </a:t>
            </a:r>
            <a:r>
              <a:rPr lang="id-ID" i="1" dirty="0" err="1"/>
              <a:t>system</a:t>
            </a:r>
            <a:r>
              <a:rPr lang="id-ID" i="1" dirty="0"/>
              <a:t> </a:t>
            </a:r>
            <a:r>
              <a:rPr lang="id-ID" dirty="0"/>
              <a:t>untuk koleksi “kecil”</a:t>
            </a:r>
            <a:r>
              <a:rPr lang="en-US" dirty="0"/>
              <a:t> </a:t>
            </a:r>
            <a:r>
              <a:rPr lang="id-ID" dirty="0"/>
              <a:t>dari abstrak ilmu pengetahuan,</a:t>
            </a:r>
            <a:r>
              <a:rPr lang="en-US" dirty="0"/>
              <a:t> </a:t>
            </a:r>
            <a:r>
              <a:rPr lang="id-ID" dirty="0"/>
              <a:t>dokumen</a:t>
            </a:r>
            <a:r>
              <a:rPr lang="en-US" dirty="0"/>
              <a:t> </a:t>
            </a:r>
            <a:r>
              <a:rPr lang="id-ID" dirty="0"/>
              <a:t>hukum</a:t>
            </a:r>
            <a:r>
              <a:rPr lang="en-US" dirty="0"/>
              <a:t>,</a:t>
            </a:r>
            <a:r>
              <a:rPr lang="id-ID" dirty="0"/>
              <a:t> dan bisnis.</a:t>
            </a:r>
            <a:endParaRPr lang="en-US" dirty="0"/>
          </a:p>
          <a:p>
            <a:pPr lvl="1"/>
            <a:r>
              <a:rPr lang="nl-NL" dirty="0">
                <a:solidFill>
                  <a:schemeClr val="accent2"/>
                </a:solidFill>
              </a:rPr>
              <a:t>Salton (Amerika) </a:t>
            </a:r>
            <a:r>
              <a:rPr lang="nl-NL" dirty="0"/>
              <a:t>&amp; </a:t>
            </a:r>
            <a:r>
              <a:rPr lang="nl-NL" dirty="0">
                <a:solidFill>
                  <a:schemeClr val="accent2"/>
                </a:solidFill>
              </a:rPr>
              <a:t>van Rijsbergen (Eropa)</a:t>
            </a:r>
            <a:r>
              <a:rPr lang="nl-NL" dirty="0"/>
              <a:t> </a:t>
            </a:r>
            <a:r>
              <a:rPr lang="id-ID" dirty="0"/>
              <a:t>dan murid</a:t>
            </a:r>
            <a:r>
              <a:rPr lang="en-US" dirty="0"/>
              <a:t>-murid</a:t>
            </a:r>
            <a:r>
              <a:rPr lang="id-ID" dirty="0" err="1"/>
              <a:t>nya</a:t>
            </a:r>
            <a:r>
              <a:rPr lang="id-ID" dirty="0"/>
              <a:t> merupakan peneliti</a:t>
            </a:r>
            <a:r>
              <a:rPr lang="en-US" dirty="0"/>
              <a:t>-</a:t>
            </a:r>
            <a:r>
              <a:rPr lang="en-US" dirty="0" err="1"/>
              <a:t>peneliti</a:t>
            </a:r>
            <a:r>
              <a:rPr lang="id-ID" dirty="0"/>
              <a:t> awal di</a:t>
            </a:r>
            <a:r>
              <a:rPr lang="en-US" dirty="0"/>
              <a:t> </a:t>
            </a:r>
            <a:r>
              <a:rPr lang="id-ID" dirty="0"/>
              <a:t>bidang ini</a:t>
            </a:r>
            <a:endParaRPr lang="en-US" dirty="0"/>
          </a:p>
          <a:p>
            <a:pPr lvl="1"/>
            <a:r>
              <a:rPr lang="en-US" dirty="0" err="1"/>
              <a:t>Konferensi</a:t>
            </a:r>
            <a:r>
              <a:rPr lang="en-US" dirty="0"/>
              <a:t> ACM Special Interest Group on Information Retrieval (ACM SIGIR) </a:t>
            </a:r>
            <a:r>
              <a:rPr lang="en-US" dirty="0" err="1"/>
              <a:t>pertama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2225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1980</a:t>
            </a:r>
            <a:r>
              <a:rPr lang="en-US" dirty="0"/>
              <a:t>an</a:t>
            </a:r>
            <a:endParaRPr lang="id-ID" dirty="0"/>
          </a:p>
          <a:p>
            <a:pPr lvl="1"/>
            <a:r>
              <a:rPr lang="id-ID" dirty="0"/>
              <a:t>Sistem </a:t>
            </a:r>
            <a:r>
              <a:rPr lang="id-ID" dirty="0" err="1"/>
              <a:t>database</a:t>
            </a:r>
            <a:r>
              <a:rPr lang="id-ID" dirty="0"/>
              <a:t> dokumen berjumlah besar,</a:t>
            </a:r>
            <a:r>
              <a:rPr lang="en-US" dirty="0"/>
              <a:t> </a:t>
            </a:r>
            <a:r>
              <a:rPr lang="id-ID" dirty="0"/>
              <a:t>kebanyakan dibuat oleh perusahaan:</a:t>
            </a:r>
            <a:endParaRPr lang="en-US" dirty="0"/>
          </a:p>
          <a:p>
            <a:pPr lvl="2"/>
            <a:r>
              <a:rPr lang="id-ID" dirty="0" err="1"/>
              <a:t>Lexis-Nexis</a:t>
            </a:r>
            <a:endParaRPr lang="id-ID" dirty="0"/>
          </a:p>
          <a:p>
            <a:pPr lvl="2"/>
            <a:r>
              <a:rPr lang="id-ID" dirty="0"/>
              <a:t>MEDL</a:t>
            </a:r>
            <a:r>
              <a:rPr lang="en-US" dirty="0"/>
              <a:t>INE</a:t>
            </a:r>
          </a:p>
          <a:p>
            <a:pPr lvl="1"/>
            <a:r>
              <a:rPr lang="en-US" dirty="0"/>
              <a:t>Salton </a:t>
            </a:r>
            <a:r>
              <a:rPr lang="en-US" dirty="0" err="1"/>
              <a:t>memublikasikan</a:t>
            </a:r>
            <a:r>
              <a:rPr lang="en-US" dirty="0"/>
              <a:t> </a:t>
            </a:r>
            <a:r>
              <a:rPr lang="en-ID" dirty="0"/>
              <a:t> </a:t>
            </a:r>
            <a:r>
              <a:rPr lang="en-ID" i="1" dirty="0"/>
              <a:t>Introduction to Modern Information Retrieval </a:t>
            </a:r>
            <a:r>
              <a:rPr lang="en-ID" dirty="0"/>
              <a:t>yang menekankan pada </a:t>
            </a:r>
            <a:r>
              <a:rPr lang="en-US" dirty="0"/>
              <a:t>model </a:t>
            </a:r>
            <a:r>
              <a:rPr lang="en-US" dirty="0" err="1"/>
              <a:t>vektor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526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1990</a:t>
            </a:r>
            <a:r>
              <a:rPr lang="en-US" dirty="0"/>
              <a:t>an</a:t>
            </a:r>
            <a:endParaRPr lang="id-ID" dirty="0"/>
          </a:p>
          <a:p>
            <a:pPr lvl="1"/>
            <a:r>
              <a:rPr lang="en-US" dirty="0" err="1"/>
              <a:t>Pencarian</a:t>
            </a:r>
            <a:r>
              <a:rPr lang="en-US" dirty="0"/>
              <a:t> di </a:t>
            </a:r>
            <a:r>
              <a:rPr lang="en-US" i="1" dirty="0"/>
              <a:t>World Wide Web</a:t>
            </a:r>
          </a:p>
          <a:p>
            <a:pPr lvl="2"/>
            <a:r>
              <a:rPr lang="id-ID" dirty="0" err="1"/>
              <a:t>Lycos</a:t>
            </a:r>
            <a:r>
              <a:rPr lang="id-ID" dirty="0"/>
              <a:t>, </a:t>
            </a:r>
            <a:r>
              <a:rPr lang="id-ID" dirty="0" err="1"/>
              <a:t>Yahoo</a:t>
            </a:r>
            <a:r>
              <a:rPr lang="id-ID" dirty="0"/>
              <a:t>, </a:t>
            </a:r>
            <a:r>
              <a:rPr lang="id-ID" dirty="0" err="1"/>
              <a:t>Altavista</a:t>
            </a:r>
            <a:endParaRPr lang="id-ID" dirty="0"/>
          </a:p>
          <a:p>
            <a:pPr lvl="1"/>
            <a:r>
              <a:rPr lang="id-ID" dirty="0" err="1"/>
              <a:t>Kon</a:t>
            </a:r>
            <a:r>
              <a:rPr lang="en-US" dirty="0"/>
              <a:t>f</a:t>
            </a:r>
            <a:r>
              <a:rPr lang="id-ID" dirty="0" err="1"/>
              <a:t>erensi</a:t>
            </a:r>
            <a:r>
              <a:rPr lang="id-ID" dirty="0"/>
              <a:t> yang merupakan kompetisi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id-ID" dirty="0"/>
          </a:p>
          <a:p>
            <a:pPr lvl="2"/>
            <a:r>
              <a:rPr lang="id-ID" dirty="0">
                <a:solidFill>
                  <a:schemeClr val="accent2"/>
                </a:solidFill>
              </a:rPr>
              <a:t>NIST: TREC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accent2"/>
                </a:solidFill>
                <a:sym typeface="Wingdings" panose="05000000000000000000" pitchFamily="2" charset="2"/>
              </a:rPr>
              <a:t>topik-topik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 trend di IR</a:t>
            </a:r>
          </a:p>
          <a:p>
            <a:pPr lvl="2"/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FILKOM </a:t>
            </a:r>
            <a:r>
              <a:rPr lang="en-US" dirty="0" err="1">
                <a:solidFill>
                  <a:schemeClr val="accent2"/>
                </a:solidFill>
                <a:sym typeface="Wingdings" panose="05000000000000000000" pitchFamily="2" charset="2"/>
              </a:rPr>
              <a:t>harus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/>
                </a:solidFill>
                <a:sym typeface="Wingdings" panose="05000000000000000000" pitchFamily="2" charset="2"/>
              </a:rPr>
              <a:t>bisa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/>
                </a:solidFill>
                <a:sym typeface="Wingdings" panose="05000000000000000000" pitchFamily="2" charset="2"/>
              </a:rPr>
              <a:t>ikut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/>
                </a:solidFill>
                <a:sym typeface="Wingdings" panose="05000000000000000000" pitchFamily="2" charset="2"/>
              </a:rPr>
              <a:t>ke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/>
                </a:solidFill>
                <a:sym typeface="Wingdings" panose="05000000000000000000" pitchFamily="2" charset="2"/>
              </a:rPr>
              <a:t>sini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!</a:t>
            </a:r>
            <a:endParaRPr lang="id-ID" dirty="0">
              <a:solidFill>
                <a:schemeClr val="accent2"/>
              </a:solidFill>
            </a:endParaRPr>
          </a:p>
          <a:p>
            <a:pPr lvl="1"/>
            <a:r>
              <a:rPr lang="id-ID" dirty="0"/>
              <a:t>Sistem rekomendasi</a:t>
            </a:r>
          </a:p>
          <a:p>
            <a:pPr lvl="2"/>
            <a:r>
              <a:rPr lang="id-ID" dirty="0" err="1"/>
              <a:t>Amazon</a:t>
            </a:r>
            <a:endParaRPr lang="id-ID" dirty="0"/>
          </a:p>
          <a:p>
            <a:pPr lvl="1"/>
            <a:r>
              <a:rPr lang="id-ID" dirty="0"/>
              <a:t>Pengelompokan &amp; kategorisasi teks secara</a:t>
            </a:r>
            <a:r>
              <a:rPr lang="en-US" dirty="0"/>
              <a:t> </a:t>
            </a:r>
            <a:r>
              <a:rPr lang="id-ID" dirty="0"/>
              <a:t>otomatis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246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2000</a:t>
            </a:r>
            <a:r>
              <a:rPr lang="en-US" dirty="0"/>
              <a:t>an</a:t>
            </a:r>
            <a:endParaRPr lang="id-ID" dirty="0"/>
          </a:p>
          <a:p>
            <a:pPr lvl="1"/>
            <a:r>
              <a:rPr lang="id-ID" dirty="0"/>
              <a:t>Ekstraksi Informasi secara otomatis</a:t>
            </a:r>
          </a:p>
          <a:p>
            <a:pPr lvl="1"/>
            <a:r>
              <a:rPr lang="id-ID" dirty="0"/>
              <a:t>Multimedia IR</a:t>
            </a:r>
          </a:p>
          <a:p>
            <a:pPr lvl="2"/>
            <a:r>
              <a:rPr lang="id-ID" dirty="0"/>
              <a:t>Gambar</a:t>
            </a:r>
            <a:r>
              <a:rPr lang="en-US" dirty="0"/>
              <a:t>, v</a:t>
            </a:r>
            <a:r>
              <a:rPr lang="id-ID" dirty="0" err="1"/>
              <a:t>ideo</a:t>
            </a:r>
            <a:r>
              <a:rPr lang="en-US" dirty="0"/>
              <a:t>, a</a:t>
            </a:r>
            <a:r>
              <a:rPr lang="id-ID" dirty="0" err="1"/>
              <a:t>udio</a:t>
            </a:r>
            <a:r>
              <a:rPr lang="en-US" dirty="0"/>
              <a:t>, dan </a:t>
            </a:r>
            <a:r>
              <a:rPr lang="id-ID" dirty="0"/>
              <a:t>musik</a:t>
            </a:r>
          </a:p>
          <a:p>
            <a:pPr lvl="1"/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(</a:t>
            </a:r>
            <a:r>
              <a:rPr lang="id-ID" i="1" dirty="0" err="1"/>
              <a:t>Cross-Language</a:t>
            </a:r>
            <a:r>
              <a:rPr lang="id-ID" i="1" dirty="0"/>
              <a:t> </a:t>
            </a:r>
            <a:r>
              <a:rPr lang="id-ID" dirty="0"/>
              <a:t>IR</a:t>
            </a:r>
            <a:r>
              <a:rPr lang="en-US" i="1" dirty="0"/>
              <a:t>)</a:t>
            </a:r>
            <a:endParaRPr lang="id-ID" i="1" dirty="0"/>
          </a:p>
          <a:p>
            <a:pPr lvl="2"/>
            <a:r>
              <a:rPr lang="id-ID" dirty="0"/>
              <a:t>CLEF</a:t>
            </a:r>
          </a:p>
          <a:p>
            <a:pPr lvl="1"/>
            <a:r>
              <a:rPr lang="en-US" dirty="0"/>
              <a:t>Per</a:t>
            </a:r>
            <a:r>
              <a:rPr lang="id-ID" dirty="0" err="1"/>
              <a:t>ingkasan</a:t>
            </a:r>
            <a:r>
              <a:rPr lang="id-ID" dirty="0"/>
              <a:t> dokumen</a:t>
            </a:r>
            <a:r>
              <a:rPr lang="en-US" dirty="0"/>
              <a:t> (</a:t>
            </a:r>
            <a:r>
              <a:rPr lang="en-US" i="1" dirty="0"/>
              <a:t>summarization</a:t>
            </a:r>
            <a:r>
              <a:rPr lang="en-US" dirty="0"/>
              <a:t>), </a:t>
            </a:r>
            <a:r>
              <a:rPr lang="id-ID" dirty="0"/>
              <a:t>dll.</a:t>
            </a:r>
            <a:endParaRPr lang="en-US" dirty="0"/>
          </a:p>
          <a:p>
            <a:r>
              <a:rPr lang="en-US" dirty="0" err="1"/>
              <a:t>Sekarang</a:t>
            </a:r>
            <a:endParaRPr lang="en-US" dirty="0"/>
          </a:p>
          <a:p>
            <a:pPr lvl="1"/>
            <a:r>
              <a:rPr lang="en-US" dirty="0"/>
              <a:t>IR </a:t>
            </a:r>
            <a:r>
              <a:rPr lang="en-US" dirty="0" err="1"/>
              <a:t>dengan</a:t>
            </a:r>
            <a:r>
              <a:rPr lang="en-US" dirty="0"/>
              <a:t> Deep Learning</a:t>
            </a:r>
          </a:p>
          <a:p>
            <a:pPr lvl="1"/>
            <a:r>
              <a:rPr lang="en-US" dirty="0"/>
              <a:t>IR dan NLP </a:t>
            </a:r>
            <a:r>
              <a:rPr lang="en-US" dirty="0">
                <a:sym typeface="Wingdings" panose="05000000000000000000" pitchFamily="2" charset="2"/>
              </a:rPr>
              <a:t> Intelligence Personal Assistant, Informasi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(</a:t>
            </a:r>
            <a:r>
              <a:rPr lang="en-US" dirty="0" err="1"/>
              <a:t>cuaca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, </a:t>
            </a:r>
            <a:r>
              <a:rPr lang="en-US" dirty="0" err="1"/>
              <a:t>jadwal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saham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</a:t>
            </a:r>
            <a:r>
              <a:rPr lang="en-US" dirty="0">
                <a:sym typeface="Wingdings" panose="05000000000000000000" pitchFamily="2" charset="2"/>
              </a:rPr>
              <a:t>: Alexa, Assistant &amp; Now, Cortana, Siri, </a:t>
            </a:r>
            <a:r>
              <a:rPr lang="en-US" dirty="0" err="1">
                <a:sym typeface="Wingdings" panose="05000000000000000000" pitchFamily="2" charset="2"/>
              </a:rPr>
              <a:t>dll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493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Pengertian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Merupakan sistem untuk merepresentasikan,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menyimpan, mengorganisasikan, dan memperoleh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informasi (</a:t>
            </a:r>
            <a:r>
              <a:rPr lang="id-ID" dirty="0" err="1">
                <a:solidFill>
                  <a:schemeClr val="accent5">
                    <a:lumMod val="75000"/>
                  </a:schemeClr>
                </a:solidFill>
              </a:rPr>
              <a:t>Baeza-Yates</a:t>
            </a:r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id-ID" dirty="0" err="1">
                <a:solidFill>
                  <a:schemeClr val="accent5">
                    <a:lumMod val="75000"/>
                  </a:schemeClr>
                </a:solidFill>
              </a:rPr>
              <a:t>Ribeiro</a:t>
            </a:r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-Neto).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n-NO" dirty="0">
                <a:solidFill>
                  <a:srgbClr val="FF0000"/>
                </a:solidFill>
              </a:rPr>
              <a:t>Penemuan informasi (dokumen) pada keadaan yg tidak </a:t>
            </a:r>
            <a:r>
              <a:rPr lang="id-ID" dirty="0">
                <a:solidFill>
                  <a:srgbClr val="FF0000"/>
                </a:solidFill>
              </a:rPr>
              <a:t>terstruktur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id-ID" dirty="0">
                <a:solidFill>
                  <a:srgbClr val="FF0000"/>
                </a:solidFill>
              </a:rPr>
              <a:t>teks) untuk memenuhi kebutuhan Informasi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dalam suatu koleksi yang besar (</a:t>
            </a:r>
            <a:r>
              <a:rPr lang="id-ID" dirty="0" err="1">
                <a:solidFill>
                  <a:srgbClr val="FF0000"/>
                </a:solidFill>
              </a:rPr>
              <a:t>Manning</a:t>
            </a:r>
            <a:r>
              <a:rPr lang="id-ID" dirty="0">
                <a:solidFill>
                  <a:srgbClr val="FF0000"/>
                </a:solidFill>
              </a:rPr>
              <a:t> et.al)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/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data).</a:t>
            </a:r>
          </a:p>
          <a:p>
            <a:r>
              <a:rPr lang="en-US" dirty="0" err="1"/>
              <a:t>Karakterisasi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tidaklah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  <a:r>
              <a:rPr lang="id-ID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ditranslasi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suatu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id-ID" dirty="0"/>
              <a:t> </a:t>
            </a:r>
            <a:r>
              <a:rPr lang="en-US" dirty="0" err="1"/>
              <a:t>dahulu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195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IR 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IR System</a:t>
            </a:r>
          </a:p>
          <a:p>
            <a:pPr lvl="1"/>
            <a:r>
              <a:rPr lang="id-ID" dirty="0" err="1"/>
              <a:t>Excalibur</a:t>
            </a:r>
            <a:r>
              <a:rPr lang="id-ID" dirty="0"/>
              <a:t>, </a:t>
            </a:r>
            <a:r>
              <a:rPr lang="id-ID" dirty="0" err="1"/>
              <a:t>Eurospider</a:t>
            </a:r>
            <a:r>
              <a:rPr lang="id-ID" dirty="0"/>
              <a:t>, </a:t>
            </a:r>
            <a:r>
              <a:rPr lang="id-ID" dirty="0" err="1"/>
              <a:t>Verity</a:t>
            </a:r>
            <a:endParaRPr lang="id-ID" dirty="0"/>
          </a:p>
          <a:p>
            <a:pPr lvl="1"/>
            <a:r>
              <a:rPr lang="id-ID" dirty="0" err="1"/>
              <a:t>Inquery</a:t>
            </a:r>
            <a:r>
              <a:rPr lang="id-ID" dirty="0"/>
              <a:t>, </a:t>
            </a:r>
            <a:r>
              <a:rPr lang="id-ID" dirty="0" err="1"/>
              <a:t>Smart</a:t>
            </a:r>
            <a:r>
              <a:rPr lang="id-ID" dirty="0"/>
              <a:t>, </a:t>
            </a:r>
            <a:r>
              <a:rPr lang="id-ID" dirty="0" err="1"/>
              <a:t>Okapi</a:t>
            </a:r>
            <a:r>
              <a:rPr lang="id-ID" dirty="0"/>
              <a:t>, Lemur, </a:t>
            </a:r>
            <a:r>
              <a:rPr lang="id-ID" dirty="0" err="1"/>
              <a:t>Lucene</a:t>
            </a:r>
            <a:endParaRPr lang="id-ID" dirty="0"/>
          </a:p>
          <a:p>
            <a:r>
              <a:rPr lang="id-ID" dirty="0"/>
              <a:t>Mesin Pencari (</a:t>
            </a:r>
            <a:r>
              <a:rPr lang="id-ID" i="1" dirty="0" err="1"/>
              <a:t>Search</a:t>
            </a:r>
            <a:r>
              <a:rPr lang="id-ID" i="1" dirty="0"/>
              <a:t> </a:t>
            </a:r>
            <a:r>
              <a:rPr lang="id-ID" i="1" dirty="0" err="1"/>
              <a:t>Engines</a:t>
            </a:r>
            <a:r>
              <a:rPr lang="id-ID" dirty="0"/>
              <a:t>)</a:t>
            </a:r>
            <a:endParaRPr lang="en-US" dirty="0"/>
          </a:p>
          <a:p>
            <a:pPr lvl="1"/>
            <a:r>
              <a:rPr lang="en-US" dirty="0"/>
              <a:t>Google, Bing, Yahoo, Alta Vista, Lycos</a:t>
            </a:r>
          </a:p>
          <a:p>
            <a:pPr lvl="1"/>
            <a:r>
              <a:rPr lang="en-US" dirty="0"/>
              <a:t>Meta search engine: Dogpile</a:t>
            </a:r>
          </a:p>
          <a:p>
            <a:pPr lvl="1"/>
            <a:endParaRPr lang="en-US" dirty="0"/>
          </a:p>
          <a:p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pencari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komersial</a:t>
            </a:r>
            <a:endParaRPr lang="en-US" dirty="0"/>
          </a:p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baliknya</a:t>
            </a:r>
            <a:r>
              <a:rPr lang="en-US" dirty="0"/>
              <a:t>?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kerjanya</a:t>
            </a:r>
            <a:r>
              <a:rPr lang="en-US" dirty="0"/>
              <a:t>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8287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Informasi</a:t>
            </a:r>
          </a:p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Informasi?</a:t>
            </a:r>
          </a:p>
          <a:p>
            <a:r>
              <a:rPr lang="en-US" dirty="0" err="1"/>
              <a:t>Pencarian</a:t>
            </a:r>
            <a:r>
              <a:rPr lang="en-US" dirty="0"/>
              <a:t> Informasi, </a:t>
            </a:r>
            <a:r>
              <a:rPr lang="en-US" dirty="0" err="1"/>
              <a:t>Relevansi</a:t>
            </a:r>
            <a:r>
              <a:rPr lang="en-US" dirty="0"/>
              <a:t>, dan </a:t>
            </a:r>
            <a:r>
              <a:rPr lang="en-US" dirty="0" err="1"/>
              <a:t>Evaluasi</a:t>
            </a:r>
            <a:endParaRPr lang="en-US" dirty="0"/>
          </a:p>
          <a:p>
            <a:r>
              <a:rPr lang="en-US" dirty="0" err="1"/>
              <a:t>Topik-Topik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Informasi</a:t>
            </a:r>
          </a:p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264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IR</a:t>
            </a:r>
            <a:endParaRPr lang="id-ID" dirty="0"/>
          </a:p>
        </p:txBody>
      </p:sp>
      <p:pic>
        <p:nvPicPr>
          <p:cNvPr id="17" name="Content Placeholder 16" descr="&lt;strong&gt;Pile&lt;/strong&gt; Of &lt;strong&gt;Books&lt;/strong&gt; Free Stock Photo - Public Domain Pictur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7" t="35350"/>
          <a:stretch/>
        </p:blipFill>
        <p:spPr>
          <a:xfrm>
            <a:off x="5629550" y="1893456"/>
            <a:ext cx="1785875" cy="1108362"/>
          </a:xfrm>
        </p:spPr>
      </p:pic>
      <p:sp>
        <p:nvSpPr>
          <p:cNvPr id="4" name="Oval 3"/>
          <p:cNvSpPr/>
          <p:nvPr/>
        </p:nvSpPr>
        <p:spPr>
          <a:xfrm>
            <a:off x="3232728" y="1600200"/>
            <a:ext cx="2318327" cy="11730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Koleksi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id-ID" dirty="0"/>
          </a:p>
        </p:txBody>
      </p:sp>
      <p:pic>
        <p:nvPicPr>
          <p:cNvPr id="18" name="Picture 17" descr="Pictures Of &lt;strong&gt;People&lt;/strong&gt; Using &lt;strong&gt;Computers&lt;/strong&gt; | Jake's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334164"/>
            <a:ext cx="1655041" cy="9930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27125" y="2773218"/>
            <a:ext cx="6409060" cy="3426201"/>
            <a:chOff x="1127125" y="2773218"/>
            <a:chExt cx="6409060" cy="3426201"/>
          </a:xfrm>
        </p:grpSpPr>
        <p:sp>
          <p:nvSpPr>
            <p:cNvPr id="5" name="Oval 4"/>
            <p:cNvSpPr/>
            <p:nvPr/>
          </p:nvSpPr>
          <p:spPr>
            <a:xfrm>
              <a:off x="3232727" y="4722091"/>
              <a:ext cx="2318327" cy="11730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Dokumen</a:t>
              </a:r>
              <a:r>
                <a:rPr lang="en-US" dirty="0"/>
                <a:t> yang </a:t>
              </a:r>
              <a:r>
                <a:rPr lang="en-US" dirty="0" err="1"/>
                <a:t>Diperoleh</a:t>
              </a:r>
              <a:endParaRPr lang="id-ID" dirty="0"/>
            </a:p>
          </p:txBody>
        </p:sp>
        <p:sp>
          <p:nvSpPr>
            <p:cNvPr id="6" name="Cube 5"/>
            <p:cNvSpPr/>
            <p:nvPr/>
          </p:nvSpPr>
          <p:spPr>
            <a:xfrm>
              <a:off x="3232727" y="3138127"/>
              <a:ext cx="2318327" cy="1173018"/>
            </a:xfrm>
            <a:prstGeom prst="cube">
              <a:avLst>
                <a:gd name="adj" fmla="val 1161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IR System</a:t>
              </a:r>
              <a:endParaRPr lang="id-ID" dirty="0"/>
            </a:p>
          </p:txBody>
        </p:sp>
        <p:sp>
          <p:nvSpPr>
            <p:cNvPr id="7" name="Speech Bubble: Oval 6"/>
            <p:cNvSpPr/>
            <p:nvPr/>
          </p:nvSpPr>
          <p:spPr>
            <a:xfrm>
              <a:off x="1127125" y="3284384"/>
              <a:ext cx="1607127" cy="880503"/>
            </a:xfrm>
            <a:prstGeom prst="wedgeEllipseCallout">
              <a:avLst>
                <a:gd name="adj1" fmla="val -27730"/>
                <a:gd name="adj2" fmla="val 687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Query</a:t>
              </a:r>
              <a:endParaRPr lang="id-ID" dirty="0"/>
            </a:p>
          </p:txBody>
        </p:sp>
        <p:cxnSp>
          <p:nvCxnSpPr>
            <p:cNvPr id="9" name="Straight Arrow Connector 8"/>
            <p:cNvCxnSpPr>
              <a:stCxn id="7" idx="6"/>
            </p:cNvCxnSpPr>
            <p:nvPr/>
          </p:nvCxnSpPr>
          <p:spPr>
            <a:xfrm>
              <a:off x="2734252" y="3724636"/>
              <a:ext cx="498475" cy="0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4"/>
            </p:cNvCxnSpPr>
            <p:nvPr/>
          </p:nvCxnSpPr>
          <p:spPr>
            <a:xfrm flipH="1">
              <a:off x="4391890" y="2773218"/>
              <a:ext cx="2" cy="364909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endCxn id="5" idx="0"/>
            </p:cNvCxnSpPr>
            <p:nvPr/>
          </p:nvCxnSpPr>
          <p:spPr>
            <a:xfrm>
              <a:off x="4391891" y="4311145"/>
              <a:ext cx="0" cy="410946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884250" y="4722091"/>
              <a:ext cx="1651935" cy="147732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Dok-1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Dok-2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Dok-3</a:t>
              </a:r>
            </a:p>
            <a:p>
              <a:r>
                <a:rPr lang="en-US" dirty="0"/>
                <a:t>          .</a:t>
              </a:r>
            </a:p>
            <a:p>
              <a:r>
                <a:rPr lang="en-US" dirty="0"/>
                <a:t>          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2303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: </a:t>
            </a:r>
            <a:r>
              <a:rPr lang="en-US" sz="2400" b="1" i="1" dirty="0"/>
              <a:t>indexing </a:t>
            </a:r>
            <a:r>
              <a:rPr lang="en-US" sz="2400" dirty="0"/>
              <a:t>(</a:t>
            </a:r>
            <a:r>
              <a:rPr lang="en-US" sz="2400" dirty="0" err="1"/>
              <a:t>pembuatan</a:t>
            </a:r>
            <a:r>
              <a:rPr lang="en-US" sz="2400" dirty="0"/>
              <a:t> </a:t>
            </a:r>
            <a:r>
              <a:rPr lang="en-US" sz="2400" i="1" dirty="0"/>
              <a:t>index</a:t>
            </a:r>
            <a:r>
              <a:rPr lang="en-US" sz="2400" dirty="0"/>
              <a:t>) dan </a:t>
            </a:r>
            <a:r>
              <a:rPr lang="en-US" sz="2400" b="1" i="1" dirty="0"/>
              <a:t>retrieval </a:t>
            </a:r>
            <a:r>
              <a:rPr lang="en-US" sz="2400" dirty="0"/>
              <a:t>(</a:t>
            </a: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)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b="1" i="1" dirty="0"/>
              <a:t>textual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WWW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paling “</a:t>
            </a:r>
            <a:r>
              <a:rPr lang="en-US" sz="2400" dirty="0" err="1"/>
              <a:t>ngetop</a:t>
            </a:r>
            <a:r>
              <a:rPr lang="en-US" sz="2400" dirty="0"/>
              <a:t>”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  <a:p>
            <a:pPr algn="just"/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: </a:t>
            </a:r>
          </a:p>
          <a:p>
            <a:pPr lvl="1" algn="just"/>
            <a:r>
              <a:rPr lang="en-US" dirty="0"/>
              <a:t>me-</a:t>
            </a:r>
            <a:r>
              <a:rPr lang="en-US" i="1" dirty="0"/>
              <a:t>retrieve </a:t>
            </a:r>
            <a:r>
              <a:rPr lang="en-US" dirty="0" err="1"/>
              <a:t>dokumen-dokumen</a:t>
            </a:r>
            <a:r>
              <a:rPr lang="en-US" dirty="0"/>
              <a:t> yang </a:t>
            </a:r>
            <a:r>
              <a:rPr lang="en-US" b="1" dirty="0" err="1"/>
              <a:t>relevan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query.</a:t>
            </a:r>
          </a:p>
          <a:p>
            <a:pPr algn="just"/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: </a:t>
            </a:r>
          </a:p>
          <a:p>
            <a:pPr lvl="1" algn="just"/>
            <a:r>
              <a:rPr lang="en-US" dirty="0"/>
              <a:t>me-</a:t>
            </a:r>
            <a:r>
              <a:rPr lang="en-US" i="1" dirty="0"/>
              <a:t>retrieve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b="1" dirty="0" err="1"/>
              <a:t>besar</a:t>
            </a:r>
            <a:r>
              <a:rPr lang="id-ID" b="1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b="1" dirty="0" err="1"/>
              <a:t>efisien</a:t>
            </a:r>
            <a:r>
              <a:rPr lang="en-US" dirty="0"/>
              <a:t>.</a:t>
            </a:r>
          </a:p>
          <a:p>
            <a:pPr algn="just"/>
            <a:r>
              <a:rPr lang="en-US" sz="2400" dirty="0" err="1"/>
              <a:t>Tujuan</a:t>
            </a:r>
            <a:r>
              <a:rPr lang="en-US" sz="2400" dirty="0"/>
              <a:t>: </a:t>
            </a:r>
          </a:p>
          <a:p>
            <a:pPr lvl="1" algn="just"/>
            <a:r>
              <a:rPr lang="en-US" b="1" dirty="0"/>
              <a:t>Me-</a:t>
            </a:r>
            <a:r>
              <a:rPr lang="en-US" b="1" i="1" dirty="0"/>
              <a:t>retrieve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yang </a:t>
            </a:r>
            <a:r>
              <a:rPr lang="en-US" b="1" dirty="0" err="1"/>
              <a:t>relevan</a:t>
            </a:r>
            <a:r>
              <a:rPr lang="en-US" b="1" dirty="0"/>
              <a:t> </a:t>
            </a:r>
            <a:r>
              <a:rPr lang="en-US" b="1" dirty="0" err="1"/>
              <a:t>sekaligus</a:t>
            </a:r>
            <a:r>
              <a:rPr lang="en-US" b="1" dirty="0"/>
              <a:t> me-</a:t>
            </a:r>
            <a:r>
              <a:rPr lang="en-US" b="1" i="1" dirty="0"/>
              <a:t>retrieve </a:t>
            </a:r>
            <a:r>
              <a:rPr lang="en-US" b="1" dirty="0" err="1"/>
              <a:t>sesedikit</a:t>
            </a:r>
            <a:r>
              <a:rPr lang="en-US" b="1" dirty="0"/>
              <a:t> </a:t>
            </a:r>
            <a:r>
              <a:rPr lang="en-US" b="1" dirty="0" err="1"/>
              <a:t>mungkin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id-ID" b="1" dirty="0"/>
              <a:t> </a:t>
            </a:r>
            <a:r>
              <a:rPr lang="en-US" b="1" dirty="0"/>
              <a:t>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relevan</a:t>
            </a:r>
            <a:endParaRPr lang="en-US" b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168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/>
              <a:t>Perolehan</a:t>
            </a:r>
            <a:r>
              <a:rPr lang="en-US" dirty="0"/>
              <a:t> Informasi (</a:t>
            </a:r>
            <a:r>
              <a:rPr lang="en-US" dirty="0" err="1"/>
              <a:t>Sederhana</a:t>
            </a:r>
            <a:r>
              <a:rPr lang="en-US" dirty="0"/>
              <a:t>)</a:t>
            </a:r>
            <a:endParaRPr lang="id-ID" dirty="0"/>
          </a:p>
        </p:txBody>
      </p:sp>
      <p:pic>
        <p:nvPicPr>
          <p:cNvPr id="17" name="Content Placeholder 16" descr="&lt;strong&gt;Pile&lt;/strong&gt; Of &lt;strong&gt;Books&lt;/strong&gt; Free Stock Photo - Public Domain Pictur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7" t="35350"/>
          <a:stretch/>
        </p:blipFill>
        <p:spPr>
          <a:xfrm>
            <a:off x="6959586" y="1574859"/>
            <a:ext cx="1785875" cy="1108362"/>
          </a:xfrm>
        </p:spPr>
      </p:pic>
      <p:pic>
        <p:nvPicPr>
          <p:cNvPr id="18" name="Picture 17" descr="Pictures Of &lt;strong&gt;People&lt;/strong&gt; Using &lt;strong&gt;Computers&lt;/strong&gt; | Jake's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74809"/>
            <a:ext cx="1655041" cy="993025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628650" y="1741055"/>
            <a:ext cx="6287642" cy="4429243"/>
            <a:chOff x="628650" y="1741055"/>
            <a:chExt cx="6287642" cy="4429243"/>
          </a:xfrm>
        </p:grpSpPr>
        <p:sp>
          <p:nvSpPr>
            <p:cNvPr id="4" name="Oval 3"/>
            <p:cNvSpPr/>
            <p:nvPr/>
          </p:nvSpPr>
          <p:spPr>
            <a:xfrm>
              <a:off x="2782167" y="1741055"/>
              <a:ext cx="1614342" cy="6829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Kebutuhan</a:t>
              </a:r>
              <a:r>
                <a:rPr lang="en-US" sz="1600" dirty="0"/>
                <a:t> Informasi</a:t>
              </a:r>
              <a:endParaRPr lang="id-ID" sz="1600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3793240" y="4844022"/>
              <a:ext cx="2165389" cy="53154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Bandingkan</a:t>
              </a:r>
              <a:endParaRPr lang="id-ID" sz="1600" dirty="0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2842782" y="2882519"/>
              <a:ext cx="1501107" cy="4147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Representasi</a:t>
              </a:r>
              <a:endParaRPr lang="id-ID" sz="1600" dirty="0"/>
            </a:p>
          </p:txBody>
        </p:sp>
        <p:cxnSp>
          <p:nvCxnSpPr>
            <p:cNvPr id="9" name="Straight Arrow Connector 8"/>
            <p:cNvCxnSpPr>
              <a:cxnSpLocks/>
              <a:stCxn id="18" idx="3"/>
              <a:endCxn id="4" idx="2"/>
            </p:cNvCxnSpPr>
            <p:nvPr/>
          </p:nvCxnSpPr>
          <p:spPr>
            <a:xfrm>
              <a:off x="2283691" y="2071322"/>
              <a:ext cx="498476" cy="11228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4" idx="4"/>
              <a:endCxn id="7" idx="0"/>
            </p:cNvCxnSpPr>
            <p:nvPr/>
          </p:nvCxnSpPr>
          <p:spPr>
            <a:xfrm>
              <a:off x="3589338" y="2424044"/>
              <a:ext cx="3998" cy="458475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stCxn id="7" idx="2"/>
              <a:endCxn id="24" idx="0"/>
            </p:cNvCxnSpPr>
            <p:nvPr/>
          </p:nvCxnSpPr>
          <p:spPr>
            <a:xfrm flipH="1">
              <a:off x="3593335" y="3297257"/>
              <a:ext cx="1" cy="400707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Magnetic Disk 20"/>
            <p:cNvSpPr/>
            <p:nvPr/>
          </p:nvSpPr>
          <p:spPr>
            <a:xfrm>
              <a:off x="5301950" y="1782820"/>
              <a:ext cx="1614342" cy="68298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Dokumen</a:t>
              </a:r>
              <a:endParaRPr lang="id-ID" sz="16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42781" y="3697964"/>
              <a:ext cx="1501107" cy="5730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Query</a:t>
              </a:r>
              <a:endParaRPr lang="id-ID" sz="1600" dirty="0"/>
            </a:p>
          </p:txBody>
        </p:sp>
        <p:cxnSp>
          <p:nvCxnSpPr>
            <p:cNvPr id="32" name="Straight Arrow Connector 31"/>
            <p:cNvCxnSpPr>
              <a:cxnSpLocks/>
              <a:stCxn id="24" idx="4"/>
            </p:cNvCxnSpPr>
            <p:nvPr/>
          </p:nvCxnSpPr>
          <p:spPr>
            <a:xfrm>
              <a:off x="3593335" y="4270993"/>
              <a:ext cx="803174" cy="573029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Process 38"/>
            <p:cNvSpPr/>
            <p:nvPr/>
          </p:nvSpPr>
          <p:spPr>
            <a:xfrm>
              <a:off x="3793240" y="5703203"/>
              <a:ext cx="2165389" cy="46362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Dok</a:t>
              </a:r>
              <a:r>
                <a:rPr lang="en-US" sz="1600" dirty="0"/>
                <a:t>. yang </a:t>
              </a:r>
              <a:r>
                <a:rPr lang="en-US" sz="1600" dirty="0" err="1"/>
                <a:t>diperoleh</a:t>
              </a:r>
              <a:endParaRPr lang="id-ID" sz="1600" dirty="0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628650" y="5703203"/>
              <a:ext cx="1655041" cy="467095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Evaluasi</a:t>
              </a:r>
              <a:endParaRPr lang="id-ID" sz="1600" dirty="0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5356638" y="2831469"/>
              <a:ext cx="1501107" cy="4147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Representasi</a:t>
              </a:r>
              <a:endParaRPr lang="id-ID" sz="16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356638" y="3697963"/>
              <a:ext cx="1501107" cy="5730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Indeks</a:t>
              </a:r>
              <a:endParaRPr lang="id-ID" sz="1600" dirty="0"/>
            </a:p>
          </p:txBody>
        </p:sp>
        <p:cxnSp>
          <p:nvCxnSpPr>
            <p:cNvPr id="50" name="Straight Arrow Connector 49"/>
            <p:cNvCxnSpPr>
              <a:cxnSpLocks/>
              <a:stCxn id="21" idx="3"/>
              <a:endCxn id="46" idx="0"/>
            </p:cNvCxnSpPr>
            <p:nvPr/>
          </p:nvCxnSpPr>
          <p:spPr>
            <a:xfrm flipH="1">
              <a:off x="6107192" y="2465809"/>
              <a:ext cx="1929" cy="365660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cxnSpLocks/>
              <a:stCxn id="46" idx="2"/>
              <a:endCxn id="49" idx="0"/>
            </p:cNvCxnSpPr>
            <p:nvPr/>
          </p:nvCxnSpPr>
          <p:spPr>
            <a:xfrm>
              <a:off x="6107192" y="3246207"/>
              <a:ext cx="0" cy="451756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cxnSpLocks/>
              <a:stCxn id="49" idx="4"/>
            </p:cNvCxnSpPr>
            <p:nvPr/>
          </p:nvCxnSpPr>
          <p:spPr>
            <a:xfrm flipH="1">
              <a:off x="5409259" y="4270992"/>
              <a:ext cx="697933" cy="573030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cxnSpLocks/>
              <a:stCxn id="5" idx="2"/>
              <a:endCxn id="39" idx="0"/>
            </p:cNvCxnSpPr>
            <p:nvPr/>
          </p:nvCxnSpPr>
          <p:spPr>
            <a:xfrm>
              <a:off x="4875935" y="5375564"/>
              <a:ext cx="0" cy="327639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cxnSpLocks/>
              <a:stCxn id="39" idx="1"/>
              <a:endCxn id="40" idx="3"/>
            </p:cNvCxnSpPr>
            <p:nvPr/>
          </p:nvCxnSpPr>
          <p:spPr>
            <a:xfrm flipH="1">
              <a:off x="2283691" y="5935017"/>
              <a:ext cx="1509549" cy="1734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cxnSpLocks/>
              <a:stCxn id="40" idx="0"/>
              <a:endCxn id="18" idx="2"/>
            </p:cNvCxnSpPr>
            <p:nvPr/>
          </p:nvCxnSpPr>
          <p:spPr>
            <a:xfrm flipV="1">
              <a:off x="1456171" y="2567834"/>
              <a:ext cx="0" cy="3135369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cxnSpLocks/>
              <a:endCxn id="24" idx="2"/>
            </p:cNvCxnSpPr>
            <p:nvPr/>
          </p:nvCxnSpPr>
          <p:spPr>
            <a:xfrm>
              <a:off x="1456171" y="3980873"/>
              <a:ext cx="1386610" cy="3606"/>
            </a:xfrm>
            <a:prstGeom prst="straightConnector1">
              <a:avLst/>
            </a:prstGeom>
            <a:ln w="38100">
              <a:solidFill>
                <a:srgbClr val="EF4F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063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180" y="1662101"/>
            <a:ext cx="7293640" cy="445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8181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Pencarian</a:t>
            </a:r>
            <a:r>
              <a:rPr lang="en-US" dirty="0"/>
              <a:t> Data &amp; Informasi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di database Bank</a:t>
            </a:r>
          </a:p>
          <a:p>
            <a:pPr lvl="1"/>
            <a:r>
              <a:rPr lang="en-US" i="1" dirty="0" err="1"/>
              <a:t>Cari</a:t>
            </a:r>
            <a:r>
              <a:rPr lang="en-US" i="1" dirty="0"/>
              <a:t> record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jumlah</a:t>
            </a:r>
            <a:r>
              <a:rPr lang="en-US" i="1" dirty="0"/>
              <a:t> </a:t>
            </a:r>
            <a:r>
              <a:rPr lang="en-US" i="1" dirty="0" err="1"/>
              <a:t>uang</a:t>
            </a:r>
            <a:r>
              <a:rPr lang="en-US" i="1" dirty="0"/>
              <a:t> &gt; 500.0000.000 di </a:t>
            </a:r>
            <a:r>
              <a:rPr lang="en-US" i="1" dirty="0" err="1"/>
              <a:t>cabang</a:t>
            </a:r>
            <a:r>
              <a:rPr lang="en-US" i="1" dirty="0"/>
              <a:t> bank yang </a:t>
            </a:r>
            <a:r>
              <a:rPr lang="en-US" i="1" dirty="0" err="1"/>
              <a:t>berlokasi</a:t>
            </a:r>
            <a:r>
              <a:rPr lang="en-US" i="1" dirty="0"/>
              <a:t> di Malang</a:t>
            </a:r>
          </a:p>
          <a:p>
            <a:pPr lvl="1"/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record yang </a:t>
            </a:r>
            <a:r>
              <a:rPr lang="en-US" dirty="0" err="1"/>
              <a:t>sesuai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query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search engine</a:t>
            </a:r>
          </a:p>
          <a:p>
            <a:pPr lvl="1"/>
            <a:r>
              <a:rPr lang="en-US" i="1" dirty="0" err="1"/>
              <a:t>Kasus</a:t>
            </a:r>
            <a:r>
              <a:rPr lang="en-US" i="1" dirty="0"/>
              <a:t> </a:t>
            </a:r>
            <a:r>
              <a:rPr lang="en-US" i="1" dirty="0" err="1"/>
              <a:t>korupsi</a:t>
            </a:r>
            <a:r>
              <a:rPr lang="en-US" i="1" dirty="0"/>
              <a:t> di bank </a:t>
            </a:r>
            <a:r>
              <a:rPr lang="en-US" i="1" dirty="0" err="1"/>
              <a:t>nasional</a:t>
            </a:r>
            <a:endParaRPr lang="en-US" i="1" dirty="0"/>
          </a:p>
          <a:p>
            <a:pPr lvl="1"/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koleksi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1957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Pencarian</a:t>
            </a:r>
            <a:r>
              <a:rPr lang="en-US" dirty="0"/>
              <a:t>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i="1" dirty="0"/>
              <a:t>query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IR</a:t>
            </a:r>
          </a:p>
          <a:p>
            <a:pPr algn="just"/>
            <a:r>
              <a:rPr lang="en-US" dirty="0"/>
              <a:t>Ide paling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relevansi</a:t>
            </a:r>
            <a:r>
              <a:rPr lang="en-US" dirty="0"/>
              <a:t>: </a:t>
            </a:r>
          </a:p>
          <a:p>
            <a:pPr lvl="1" algn="just"/>
            <a:r>
              <a:rPr lang="en-US" dirty="0" err="1"/>
              <a:t>Apakah</a:t>
            </a:r>
            <a:r>
              <a:rPr lang="en-US" dirty="0"/>
              <a:t> string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(kata demi kata, verbatim)?</a:t>
            </a:r>
          </a:p>
          <a:p>
            <a:pPr algn="just"/>
            <a:r>
              <a:rPr lang="id-ID" dirty="0"/>
              <a:t>I</a:t>
            </a:r>
            <a:r>
              <a:rPr lang="en-US" dirty="0"/>
              <a:t>de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: </a:t>
            </a:r>
          </a:p>
          <a:p>
            <a:pPr lvl="1" algn="just"/>
            <a:r>
              <a:rPr lang="en-US" b="1" dirty="0" err="1"/>
              <a:t>Berapa</a:t>
            </a:r>
            <a:r>
              <a:rPr lang="en-US" b="1" dirty="0"/>
              <a:t> </a:t>
            </a:r>
            <a:r>
              <a:rPr lang="en-US" b="1" dirty="0" err="1"/>
              <a:t>sering</a:t>
            </a:r>
            <a:r>
              <a:rPr lang="id-ID" dirty="0"/>
              <a:t> </a:t>
            </a:r>
            <a:r>
              <a:rPr lang="en-US" dirty="0" err="1"/>
              <a:t>kata-kata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urutannya</a:t>
            </a:r>
            <a:r>
              <a:rPr lang="en-US" dirty="0"/>
              <a:t> (</a:t>
            </a:r>
            <a:r>
              <a:rPr lang="en-US" b="1" i="1" dirty="0"/>
              <a:t>bag</a:t>
            </a:r>
            <a:r>
              <a:rPr lang="id-ID" b="1" i="1" dirty="0"/>
              <a:t> </a:t>
            </a:r>
            <a:r>
              <a:rPr lang="en-US" b="1" i="1" dirty="0"/>
              <a:t>of words</a:t>
            </a:r>
            <a:r>
              <a:rPr lang="en-US" dirty="0"/>
              <a:t>)? </a:t>
            </a:r>
          </a:p>
          <a:p>
            <a:pPr lvl="1" algn="just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5999" y="5412509"/>
            <a:ext cx="684414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Pencocokan</a:t>
            </a:r>
            <a:r>
              <a:rPr lang="en-US" sz="2800" dirty="0"/>
              <a:t> kata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tidaklah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0258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Keyword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i="1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relevan</a:t>
            </a:r>
            <a:r>
              <a:rPr lang="en-US" sz="2400" dirty="0"/>
              <a:t> yang </a:t>
            </a:r>
            <a:r>
              <a:rPr lang="en-US" sz="2400" dirty="0" err="1"/>
              <a:t>menyertakan</a:t>
            </a:r>
            <a:r>
              <a:rPr lang="en-US" sz="2400" dirty="0"/>
              <a:t> </a:t>
            </a:r>
            <a:r>
              <a:rPr lang="en-US" sz="2400" b="1" i="1" dirty="0"/>
              <a:t>synonymous terms</a:t>
            </a:r>
            <a:r>
              <a:rPr lang="en-US" sz="2400" dirty="0"/>
              <a:t>.</a:t>
            </a:r>
          </a:p>
          <a:p>
            <a:pPr lvl="1" algn="just">
              <a:buFontTx/>
              <a:buNone/>
            </a:pPr>
            <a:r>
              <a:rPr lang="en-US" sz="2400" dirty="0"/>
              <a:t>– “restaurant” vs. “café”</a:t>
            </a:r>
          </a:p>
          <a:p>
            <a:pPr lvl="1" algn="just">
              <a:buFontTx/>
              <a:buNone/>
            </a:pPr>
            <a:r>
              <a:rPr lang="en-US" sz="2400" dirty="0"/>
              <a:t>– “NDHU” vs. “National Dong Hwa University”</a:t>
            </a:r>
          </a:p>
          <a:p>
            <a:pPr lvl="1" algn="just">
              <a:buFontTx/>
              <a:buNone/>
            </a:pPr>
            <a:endParaRPr lang="en-US" sz="2400" dirty="0"/>
          </a:p>
          <a:p>
            <a:pPr algn="just"/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i="1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tak-relevan</a:t>
            </a:r>
            <a:r>
              <a:rPr lang="en-US" sz="2400" dirty="0"/>
              <a:t> yang </a:t>
            </a:r>
            <a:r>
              <a:rPr lang="en-US" sz="2400" dirty="0" err="1"/>
              <a:t>menyertakan</a:t>
            </a:r>
            <a:r>
              <a:rPr lang="en-US" sz="2400" dirty="0"/>
              <a:t> </a:t>
            </a:r>
            <a:r>
              <a:rPr lang="en-US" sz="2400" b="1" i="1" dirty="0"/>
              <a:t>ambiguous terms</a:t>
            </a:r>
            <a:r>
              <a:rPr lang="en-US" sz="2400" dirty="0"/>
              <a:t>.</a:t>
            </a:r>
          </a:p>
          <a:p>
            <a:pPr lvl="1" algn="just">
              <a:buFontTx/>
              <a:buNone/>
            </a:pPr>
            <a:r>
              <a:rPr lang="en-US" sz="2400" dirty="0"/>
              <a:t>– “bat” (baseball vs. </a:t>
            </a:r>
            <a:r>
              <a:rPr lang="en-US" sz="2400" dirty="0" err="1"/>
              <a:t>mamalia</a:t>
            </a:r>
            <a:r>
              <a:rPr lang="en-US" sz="2400" dirty="0"/>
              <a:t>)</a:t>
            </a:r>
          </a:p>
          <a:p>
            <a:pPr lvl="1" algn="just">
              <a:buFontTx/>
              <a:buNone/>
            </a:pPr>
            <a:r>
              <a:rPr lang="en-US" sz="2400" dirty="0"/>
              <a:t>– “Apple” (</a:t>
            </a:r>
            <a:r>
              <a:rPr lang="en-US" sz="2400" dirty="0" err="1"/>
              <a:t>perusahaan</a:t>
            </a:r>
            <a:r>
              <a:rPr lang="en-US" sz="2400" dirty="0"/>
              <a:t> vs. </a:t>
            </a:r>
            <a:r>
              <a:rPr lang="en-US" sz="2400" dirty="0" err="1"/>
              <a:t>buah-buahan</a:t>
            </a:r>
            <a:r>
              <a:rPr lang="en-US" sz="2400" dirty="0"/>
              <a:t>)</a:t>
            </a:r>
          </a:p>
          <a:p>
            <a:pPr lvl="1" algn="just">
              <a:buFontTx/>
              <a:buNone/>
            </a:pPr>
            <a:r>
              <a:rPr lang="en-US" sz="2400" dirty="0"/>
              <a:t>– “bit” (unit data vs.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menggigit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375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Keyword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Kita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mendiskusikan</a:t>
            </a:r>
            <a:r>
              <a:rPr lang="en-US" sz="2400" dirty="0"/>
              <a:t> </a:t>
            </a:r>
            <a:r>
              <a:rPr lang="en-US" sz="2400" dirty="0" err="1"/>
              <a:t>dasar-dasar</a:t>
            </a:r>
            <a:r>
              <a:rPr lang="en-US" sz="2400" dirty="0"/>
              <a:t> IR</a:t>
            </a:r>
            <a:r>
              <a:rPr lang="id-ID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i="1" dirty="0"/>
              <a:t>keyword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…</a:t>
            </a:r>
          </a:p>
          <a:p>
            <a:pPr lvl="1" algn="just">
              <a:buFontTx/>
              <a:buNone/>
            </a:pPr>
            <a:r>
              <a:rPr lang="en-US" sz="2400" dirty="0"/>
              <a:t>–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perluasan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terbaik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Kita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membahas</a:t>
            </a:r>
            <a:r>
              <a:rPr lang="en-US" sz="2400" dirty="0"/>
              <a:t> </a:t>
            </a:r>
            <a:r>
              <a:rPr lang="en-US" sz="2400" dirty="0" err="1"/>
              <a:t>dasar-dasar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IR yang </a:t>
            </a:r>
            <a:r>
              <a:rPr lang="en-US" sz="2400" dirty="0" err="1"/>
              <a:t>efisien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…</a:t>
            </a:r>
          </a:p>
          <a:p>
            <a:pPr lvl="1" algn="just">
              <a:buFontTx/>
              <a:buNone/>
            </a:pPr>
            <a:r>
              <a:rPr lang="en-US" sz="2400" dirty="0"/>
              <a:t>–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database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.</a:t>
            </a:r>
          </a:p>
          <a:p>
            <a:pPr>
              <a:buFontTx/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8222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IR: </a:t>
            </a:r>
            <a:r>
              <a:rPr lang="id-ID" dirty="0"/>
              <a:t>Relevan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/>
              <a:t>Relevan</a:t>
            </a:r>
            <a:r>
              <a:rPr lang="en-US" sz="2400" dirty="0"/>
              <a:t>: </a:t>
            </a:r>
            <a:r>
              <a:rPr lang="id-ID" sz="2400" spc="-20" dirty="0"/>
              <a:t>Sebuah dokumen yang</a:t>
            </a:r>
            <a:r>
              <a:rPr lang="en-US" sz="2400" spc="-20" dirty="0"/>
              <a:t> </a:t>
            </a:r>
            <a:r>
              <a:rPr lang="it-IT" sz="2400" spc="-20" dirty="0"/>
              <a:t>relevan berisi informasi yang dicari seseorang </a:t>
            </a:r>
            <a:r>
              <a:rPr lang="fi-FI" sz="2400" spc="-20" dirty="0"/>
              <a:t>saat mereka menuliskan </a:t>
            </a:r>
            <a:r>
              <a:rPr lang="fi-FI" sz="2400" i="1" spc="-20" dirty="0"/>
              <a:t>query</a:t>
            </a:r>
            <a:r>
              <a:rPr lang="fi-FI" sz="2400" spc="-20" dirty="0"/>
              <a:t> pada </a:t>
            </a:r>
            <a:r>
              <a:rPr lang="fi-FI" sz="2400" i="1" spc="-20" dirty="0"/>
              <a:t>search </a:t>
            </a:r>
            <a:r>
              <a:rPr lang="id-ID" sz="2400" i="1" spc="-20" dirty="0" err="1"/>
              <a:t>engine</a:t>
            </a:r>
            <a:endParaRPr lang="en-US" sz="2400" i="1" spc="-20" dirty="0"/>
          </a:p>
          <a:p>
            <a:pPr algn="just">
              <a:lnSpc>
                <a:spcPct val="115000"/>
              </a:lnSpc>
            </a:pPr>
            <a:r>
              <a:rPr lang="en-US" sz="2400" dirty="0" err="1"/>
              <a:t>Relevansi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suatu </a:t>
            </a:r>
            <a:r>
              <a:rPr lang="en-US" sz="2400" i="1" dirty="0"/>
              <a:t>judgment </a:t>
            </a:r>
            <a:r>
              <a:rPr lang="en-US" sz="2400" dirty="0"/>
              <a:t>(</a:t>
            </a:r>
            <a:r>
              <a:rPr lang="en-US" sz="2400" dirty="0" err="1"/>
              <a:t>keputusan</a:t>
            </a:r>
            <a:r>
              <a:rPr lang="en-US" sz="2400" dirty="0"/>
              <a:t>) </a:t>
            </a:r>
            <a:r>
              <a:rPr lang="en-US" sz="2400" dirty="0" err="1"/>
              <a:t>subyektif</a:t>
            </a:r>
            <a:r>
              <a:rPr lang="en-US" sz="2400" dirty="0"/>
              <a:t>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:</a:t>
            </a:r>
          </a:p>
          <a:p>
            <a:pPr lvl="1" algn="just">
              <a:lnSpc>
                <a:spcPct val="115000"/>
              </a:lnSpc>
            </a:pPr>
            <a:r>
              <a:rPr lang="en-US" sz="1900" dirty="0" err="1"/>
              <a:t>Topik</a:t>
            </a:r>
            <a:r>
              <a:rPr lang="en-US" sz="1900" dirty="0"/>
              <a:t> yang </a:t>
            </a:r>
            <a:r>
              <a:rPr lang="en-US" sz="1900" dirty="0" err="1"/>
              <a:t>tepat</a:t>
            </a:r>
            <a:r>
              <a:rPr lang="en-US" sz="1900" dirty="0"/>
              <a:t> (</a:t>
            </a:r>
            <a:r>
              <a:rPr lang="en-US" sz="1900" i="1" dirty="0"/>
              <a:t>topical relevance</a:t>
            </a:r>
            <a:r>
              <a:rPr lang="en-US" sz="1900" dirty="0"/>
              <a:t>) vs </a:t>
            </a:r>
            <a:r>
              <a:rPr lang="en-US" sz="1900" dirty="0" err="1"/>
              <a:t>kebutuhan</a:t>
            </a:r>
            <a:r>
              <a:rPr lang="en-US" sz="1900" dirty="0"/>
              <a:t> 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pengguna</a:t>
            </a:r>
            <a:r>
              <a:rPr lang="en-US" sz="1900" dirty="0"/>
              <a:t> (</a:t>
            </a:r>
            <a:r>
              <a:rPr lang="en-US" sz="1900" i="1" dirty="0"/>
              <a:t>user relevance</a:t>
            </a:r>
            <a:r>
              <a:rPr lang="en-US" sz="1900" dirty="0"/>
              <a:t>)</a:t>
            </a:r>
          </a:p>
          <a:p>
            <a:pPr lvl="1" algn="just">
              <a:lnSpc>
                <a:spcPct val="115000"/>
              </a:lnSpc>
            </a:pPr>
            <a:r>
              <a:rPr lang="en-US" sz="1900" dirty="0" err="1"/>
              <a:t>Konteks</a:t>
            </a:r>
            <a:endParaRPr lang="en-US" sz="1900" dirty="0"/>
          </a:p>
          <a:p>
            <a:pPr lvl="1" algn="just">
              <a:lnSpc>
                <a:spcPct val="115000"/>
              </a:lnSpc>
            </a:pPr>
            <a:r>
              <a:rPr lang="en-US" sz="1900" dirty="0" err="1"/>
              <a:t>Waktu</a:t>
            </a:r>
            <a:r>
              <a:rPr lang="en-US" sz="1900" dirty="0"/>
              <a:t> (</a:t>
            </a:r>
            <a:r>
              <a:rPr lang="en-US" sz="1900" dirty="0" err="1"/>
              <a:t>informasi</a:t>
            </a:r>
            <a:r>
              <a:rPr lang="en-US" sz="1900" dirty="0"/>
              <a:t> </a:t>
            </a:r>
            <a:r>
              <a:rPr lang="en-US" sz="1900" dirty="0" err="1"/>
              <a:t>terbaru</a:t>
            </a:r>
            <a:r>
              <a:rPr lang="en-US" sz="1900" dirty="0"/>
              <a:t>).</a:t>
            </a:r>
          </a:p>
          <a:p>
            <a:pPr lvl="1" algn="just">
              <a:lnSpc>
                <a:spcPct val="115000"/>
              </a:lnSpc>
            </a:pPr>
            <a:r>
              <a:rPr lang="en-US" sz="1900" dirty="0" err="1"/>
              <a:t>Otoritatif</a:t>
            </a:r>
            <a:r>
              <a:rPr lang="en-US" sz="1900" dirty="0"/>
              <a:t> (</a:t>
            </a:r>
            <a:r>
              <a:rPr lang="en-US" sz="1900" dirty="0" err="1"/>
              <a:t>dari</a:t>
            </a:r>
            <a:r>
              <a:rPr lang="en-US" sz="1900" dirty="0"/>
              <a:t> suatu </a:t>
            </a: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terpercaya</a:t>
            </a:r>
            <a:r>
              <a:rPr lang="en-US" sz="1900" dirty="0"/>
              <a:t>).</a:t>
            </a:r>
          </a:p>
          <a:p>
            <a:pPr algn="just">
              <a:lnSpc>
                <a:spcPct val="115000"/>
              </a:lnSpc>
            </a:pPr>
            <a:r>
              <a:rPr lang="en-US" sz="2400" b="1" dirty="0" err="1"/>
              <a:t>Kriteria</a:t>
            </a:r>
            <a:r>
              <a:rPr lang="en-US" sz="2400" b="1" dirty="0"/>
              <a:t> </a:t>
            </a:r>
            <a:r>
              <a:rPr lang="en-US" sz="2400" b="1" dirty="0" err="1"/>
              <a:t>relevansi</a:t>
            </a:r>
            <a:r>
              <a:rPr lang="en-US" sz="2400" b="1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: </a:t>
            </a:r>
          </a:p>
          <a:p>
            <a:pPr lvl="1" algn="just">
              <a:lnSpc>
                <a:spcPct val="115000"/>
              </a:lnSpc>
            </a:pPr>
            <a:r>
              <a:rPr lang="en-US" dirty="0" err="1"/>
              <a:t>sistem</a:t>
            </a:r>
            <a:r>
              <a:rPr lang="en-US" dirty="0"/>
              <a:t> IR </a:t>
            </a:r>
            <a:r>
              <a:rPr lang="en-US" dirty="0" err="1"/>
              <a:t>sebaiknya</a:t>
            </a:r>
            <a:r>
              <a:rPr lang="en-US" dirty="0"/>
              <a:t> (</a:t>
            </a:r>
            <a:r>
              <a:rPr lang="en-US" dirty="0" err="1"/>
              <a:t>harus</a:t>
            </a:r>
            <a:r>
              <a:rPr lang="en-US" dirty="0"/>
              <a:t>)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873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Recall </a:t>
            </a:r>
          </a:p>
          <a:p>
            <a:pPr lvl="1"/>
            <a:r>
              <a:rPr lang="en-US" dirty="0"/>
              <a:t>Precision</a:t>
            </a:r>
          </a:p>
          <a:p>
            <a:pPr lvl="1"/>
            <a:endParaRPr lang="en-US" dirty="0"/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Akurasi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sangat</a:t>
            </a:r>
            <a:r>
              <a:rPr lang="en-US" dirty="0">
                <a:solidFill>
                  <a:schemeClr val="accent2"/>
                </a:solidFill>
              </a:rPr>
              <a:t> bias </a:t>
            </a:r>
            <a:r>
              <a:rPr lang="en-US" dirty="0" err="1">
                <a:solidFill>
                  <a:schemeClr val="accent2"/>
                </a:solidFill>
              </a:rPr>
              <a:t>terutama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dalam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mengevaluasi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hasil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peringkat</a:t>
            </a:r>
            <a:r>
              <a:rPr lang="en-US" dirty="0">
                <a:solidFill>
                  <a:schemeClr val="accent2"/>
                </a:solidFill>
              </a:rPr>
              <a:t>!</a:t>
            </a:r>
            <a:endParaRPr lang="id-ID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285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Dokumen</a:t>
            </a:r>
            <a:endParaRPr lang="en-US" dirty="0"/>
          </a:p>
        </p:txBody>
      </p:sp>
      <p:pic>
        <p:nvPicPr>
          <p:cNvPr id="4" name="Content Placeholder 3" descr="bu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9631" y="1536260"/>
            <a:ext cx="2787100" cy="2087635"/>
          </a:xfrm>
        </p:spPr>
      </p:pic>
      <p:pic>
        <p:nvPicPr>
          <p:cNvPr id="5" name="Picture 4" descr="Mountainof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36260"/>
            <a:ext cx="3143272" cy="3779957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06" b="98824" l="9122" r="89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523" y="3426238"/>
            <a:ext cx="5208175" cy="29911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4167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Pendekatan </a:t>
            </a:r>
            <a:r>
              <a:rPr lang="en-US" dirty="0"/>
              <a:t>D</a:t>
            </a:r>
            <a:r>
              <a:rPr lang="id-ID" dirty="0"/>
              <a:t>asar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id-ID" dirty="0"/>
              <a:t>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Pendekatan yang paling berhasil menggunakan</a:t>
            </a:r>
            <a:r>
              <a:rPr lang="en-US" dirty="0"/>
              <a:t> </a:t>
            </a:r>
            <a:r>
              <a:rPr lang="id-ID" b="1" dirty="0"/>
              <a:t>statistik</a:t>
            </a:r>
          </a:p>
          <a:p>
            <a:pPr lvl="1"/>
            <a:r>
              <a:rPr lang="id-ID" dirty="0"/>
              <a:t>Secara langsung atau menggunakan probabilitas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0908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Pendekatan </a:t>
            </a:r>
            <a:r>
              <a:rPr lang="en-US" dirty="0" err="1"/>
              <a:t>Lanjutan</a:t>
            </a:r>
            <a:r>
              <a:rPr lang="id-ID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id-ID" dirty="0"/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/>
              <a:t>Memanfaatkan</a:t>
            </a:r>
            <a:r>
              <a:rPr lang="en-US" sz="2800" dirty="0"/>
              <a:t> </a:t>
            </a:r>
            <a:r>
              <a:rPr lang="en-US" sz="2800" b="1" dirty="0" err="1"/>
              <a:t>pengertian</a:t>
            </a:r>
            <a:r>
              <a:rPr lang="en-US" sz="2800" b="1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kata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b="1" dirty="0" err="1"/>
              <a:t>urutan</a:t>
            </a:r>
            <a:r>
              <a:rPr lang="en-US" sz="2800" b="1" dirty="0"/>
              <a:t> </a:t>
            </a:r>
            <a:r>
              <a:rPr lang="en-US" sz="2800" b="1" dirty="0" err="1"/>
              <a:t>kata</a:t>
            </a:r>
            <a:r>
              <a:rPr lang="en-US" sz="2800" b="1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query.</a:t>
            </a:r>
          </a:p>
          <a:p>
            <a:pPr algn="just"/>
            <a:r>
              <a:rPr lang="en-US" sz="2800" dirty="0" err="1"/>
              <a:t>Beradaptasi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id-ID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b="1" i="1" dirty="0"/>
              <a:t>feedback</a:t>
            </a:r>
            <a:r>
              <a:rPr lang="en-US" sz="2800" i="1" dirty="0"/>
              <a:t>,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.</a:t>
            </a:r>
          </a:p>
          <a:p>
            <a:pPr algn="just"/>
            <a:r>
              <a:rPr lang="en-US" sz="2800" b="1" dirty="0" err="1"/>
              <a:t>Memperluas</a:t>
            </a:r>
            <a:r>
              <a:rPr lang="en-US" sz="2800" b="1" dirty="0"/>
              <a:t> </a:t>
            </a:r>
            <a:r>
              <a:rPr lang="en-US" sz="2800" dirty="0" err="1"/>
              <a:t>pencarian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term </a:t>
            </a:r>
            <a:r>
              <a:rPr lang="en-US" sz="2800" dirty="0" err="1"/>
              <a:t>terkait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Mengerjakan</a:t>
            </a:r>
            <a:r>
              <a:rPr lang="en-US" sz="2800" dirty="0"/>
              <a:t> </a:t>
            </a:r>
            <a:r>
              <a:rPr lang="en-US" sz="2800" b="1" dirty="0" err="1"/>
              <a:t>pemeriksaan</a:t>
            </a:r>
            <a:r>
              <a:rPr lang="en-US" sz="2800" b="1" dirty="0"/>
              <a:t> </a:t>
            </a:r>
            <a:r>
              <a:rPr lang="en-US" sz="2800" b="1" dirty="0" err="1"/>
              <a:t>ejaaan</a:t>
            </a:r>
            <a:r>
              <a:rPr lang="en-US" sz="2800" dirty="0"/>
              <a:t>/</a:t>
            </a:r>
            <a:r>
              <a:rPr lang="en-US" sz="2800" b="1" dirty="0" err="1"/>
              <a:t>perbaikan</a:t>
            </a:r>
            <a:r>
              <a:rPr lang="en-US" sz="2800" b="1" dirty="0"/>
              <a:t> </a:t>
            </a:r>
            <a:r>
              <a:rPr lang="en-US" sz="2800" b="1" dirty="0" err="1"/>
              <a:t>tanda</a:t>
            </a:r>
            <a:r>
              <a:rPr lang="en-US" sz="2800" b="1" dirty="0"/>
              <a:t> </a:t>
            </a:r>
            <a:r>
              <a:rPr lang="en-US" sz="2800" b="1" dirty="0" err="1"/>
              <a:t>pengenal</a:t>
            </a:r>
            <a:r>
              <a:rPr lang="en-US" sz="2800" b="1" dirty="0"/>
              <a:t> </a:t>
            </a:r>
            <a:r>
              <a:rPr lang="en-US" sz="2800" dirty="0" err="1"/>
              <a:t>otomatis</a:t>
            </a:r>
            <a:r>
              <a:rPr lang="en-US" sz="2800" b="1" i="1" dirty="0"/>
              <a:t>.</a:t>
            </a:r>
            <a:endParaRPr lang="en-US" sz="2800" dirty="0"/>
          </a:p>
          <a:p>
            <a:pPr algn="just"/>
            <a:r>
              <a:rPr lang="en-US" sz="2800" dirty="0"/>
              <a:t>Memanfaatkan </a:t>
            </a:r>
            <a:r>
              <a:rPr lang="en-US" sz="2800" b="1" dirty="0" err="1"/>
              <a:t>otoritas</a:t>
            </a:r>
            <a:r>
              <a:rPr lang="en-US" sz="2800" b="1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(yang </a:t>
            </a:r>
            <a:r>
              <a:rPr lang="en-US" sz="2800" dirty="0" err="1"/>
              <a:t>terpercaya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391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Topik-Topik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Dokumen</a:t>
            </a:r>
            <a:endParaRPr lang="en-US" dirty="0"/>
          </a:p>
          <a:p>
            <a:pPr lvl="1">
              <a:defRPr/>
            </a:pPr>
            <a:r>
              <a:rPr lang="en-US" dirty="0" err="1"/>
              <a:t>Mengelompokkan</a:t>
            </a:r>
            <a:r>
              <a:rPr lang="en-US" dirty="0"/>
              <a:t> </a:t>
            </a:r>
            <a:r>
              <a:rPr lang="en-US" dirty="0" err="1"/>
              <a:t>dokumen-dokumen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suatu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i="1" dirty="0"/>
              <a:t>supervised</a:t>
            </a:r>
            <a:r>
              <a:rPr lang="en-US" dirty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Clustering </a:t>
            </a:r>
            <a:r>
              <a:rPr lang="en-US" dirty="0" err="1"/>
              <a:t>Dokumen</a:t>
            </a:r>
            <a:endParaRPr lang="en-US" dirty="0"/>
          </a:p>
          <a:p>
            <a:pPr lvl="1">
              <a:defRPr/>
            </a:pPr>
            <a:r>
              <a:rPr lang="en-US" dirty="0" err="1"/>
              <a:t>Mengelompokkan</a:t>
            </a:r>
            <a:r>
              <a:rPr lang="en-US" dirty="0"/>
              <a:t> </a:t>
            </a:r>
            <a:r>
              <a:rPr lang="en-US" dirty="0" err="1"/>
              <a:t>dokumen-dokumen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suatu cluster (</a:t>
            </a:r>
            <a:r>
              <a:rPr lang="en-US" i="1" dirty="0"/>
              <a:t>unsupervised</a:t>
            </a:r>
            <a:r>
              <a:rPr lang="en-US" dirty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err="1"/>
              <a:t>Peringkasan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US" dirty="0"/>
          </a:p>
          <a:p>
            <a:pPr lvl="1">
              <a:defRPr/>
            </a:pPr>
            <a:r>
              <a:rPr lang="en-US" dirty="0" err="1"/>
              <a:t>Meringkas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suatu </a:t>
            </a:r>
            <a:r>
              <a:rPr lang="en-US" dirty="0" err="1"/>
              <a:t>abstrak</a:t>
            </a:r>
            <a:endParaRPr lang="en-US" dirty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/>
              <a:t>Question Answering System</a:t>
            </a:r>
          </a:p>
          <a:p>
            <a:pPr lvl="1"/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suatu </a:t>
            </a:r>
            <a:r>
              <a:rPr lang="en-US" dirty="0" err="1"/>
              <a:t>pertanyaan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964" y="5874327"/>
            <a:ext cx="7675417" cy="434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Topik-topik</a:t>
            </a:r>
            <a:r>
              <a:rPr lang="en-US" sz="2000" b="1" dirty="0"/>
              <a:t> </a:t>
            </a:r>
            <a:r>
              <a:rPr lang="en-US" sz="2000" b="1" dirty="0" err="1"/>
              <a:t>lainnya</a:t>
            </a:r>
            <a:r>
              <a:rPr lang="en-US" sz="2000" b="1" dirty="0"/>
              <a:t> </a:t>
            </a:r>
            <a:r>
              <a:rPr lang="en-US" sz="2000" b="1" dirty="0" err="1"/>
              <a:t>sangat</a:t>
            </a:r>
            <a:r>
              <a:rPr lang="en-US" sz="2000" b="1" dirty="0"/>
              <a:t> </a:t>
            </a:r>
            <a:r>
              <a:rPr lang="en-US" sz="2000" b="1" dirty="0" err="1"/>
              <a:t>banyak</a:t>
            </a:r>
            <a:r>
              <a:rPr lang="en-US" sz="2000" b="1" dirty="0"/>
              <a:t> dan </a:t>
            </a:r>
            <a:r>
              <a:rPr lang="en-US" sz="2000" b="1" dirty="0" err="1"/>
              <a:t>terus</a:t>
            </a:r>
            <a:r>
              <a:rPr lang="en-US" sz="2000" b="1" dirty="0"/>
              <a:t> </a:t>
            </a:r>
            <a:r>
              <a:rPr lang="en-US" sz="2000" b="1" dirty="0" err="1"/>
              <a:t>berkembang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TREC</a:t>
            </a:r>
            <a:endParaRPr lang="id-ID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5388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(Today)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Information Retrieval &amp; Image Retrieval?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IR?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err="1"/>
              <a:t>Sejarah</a:t>
            </a:r>
            <a:r>
              <a:rPr lang="en-US" dirty="0"/>
              <a:t> IR?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IR (min. 2)?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736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Tugas</a:t>
            </a:r>
            <a:r>
              <a:rPr lang="en-US" sz="4000" dirty="0"/>
              <a:t> </a:t>
            </a:r>
            <a:r>
              <a:rPr lang="en-US" sz="4000" dirty="0" err="1"/>
              <a:t>Kelompok</a:t>
            </a:r>
            <a:r>
              <a:rPr lang="en-US" sz="4000" dirty="0"/>
              <a:t> </a:t>
            </a:r>
            <a:r>
              <a:rPr lang="en-US" sz="4000" dirty="0" err="1"/>
              <a:t>Kelas</a:t>
            </a:r>
            <a:r>
              <a:rPr lang="en-US" sz="4000" dirty="0"/>
              <a:t> D (IR)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/>
              <a:t>Project </a:t>
            </a:r>
            <a:r>
              <a:rPr lang="en-US" sz="1800" dirty="0" err="1"/>
              <a:t>Kamus</a:t>
            </a:r>
            <a:r>
              <a:rPr lang="en-US" sz="1800" dirty="0"/>
              <a:t> (</a:t>
            </a:r>
            <a:r>
              <a:rPr lang="en-US" sz="1800" dirty="0" err="1"/>
              <a:t>Ditunda</a:t>
            </a:r>
            <a:r>
              <a:rPr lang="en-US" sz="1800" dirty="0"/>
              <a:t>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minggu</a:t>
            </a:r>
            <a:r>
              <a:rPr lang="en-US" sz="1800" dirty="0"/>
              <a:t> ke-4 </a:t>
            </a:r>
            <a:r>
              <a:rPr lang="en-US" sz="1800" dirty="0" err="1"/>
              <a:t>sampai</a:t>
            </a:r>
            <a:r>
              <a:rPr lang="en-US" sz="1800" dirty="0"/>
              <a:t> ke-9) :</a:t>
            </a:r>
          </a:p>
          <a:p>
            <a:pPr lvl="1"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800" dirty="0" err="1"/>
              <a:t>Mencari</a:t>
            </a:r>
            <a:r>
              <a:rPr lang="en-US" sz="1800" dirty="0"/>
              <a:t> Paper &amp; Review :</a:t>
            </a:r>
            <a:br>
              <a:rPr lang="en-US" sz="1800" dirty="0"/>
            </a:br>
            <a:r>
              <a:rPr lang="en-US" sz="1400" dirty="0"/>
              <a:t>(</a:t>
            </a:r>
            <a:r>
              <a:rPr lang="en-US" sz="1400" dirty="0" err="1"/>
              <a:t>Tahun</a:t>
            </a:r>
            <a:r>
              <a:rPr lang="en-US" sz="1400" dirty="0"/>
              <a:t> Paper : 2009-2013, </a:t>
            </a:r>
            <a:r>
              <a:rPr lang="en-US" sz="1400" dirty="0" err="1"/>
              <a:t>Bahasa</a:t>
            </a:r>
            <a:r>
              <a:rPr lang="en-US" sz="1400" dirty="0"/>
              <a:t> : English/Indonesia, </a:t>
            </a:r>
            <a:r>
              <a:rPr lang="en-US" sz="1400" dirty="0" err="1"/>
              <a:t>Hasil</a:t>
            </a:r>
            <a:r>
              <a:rPr lang="en-US" sz="1400" dirty="0"/>
              <a:t> Review Min. : 1 </a:t>
            </a:r>
            <a:r>
              <a:rPr lang="en-US" sz="1400" dirty="0" err="1"/>
              <a:t>Halaman</a:t>
            </a:r>
            <a:r>
              <a:rPr lang="en-US" sz="1400" dirty="0"/>
              <a:t>)</a:t>
            </a:r>
          </a:p>
          <a:p>
            <a:pPr lvl="1" eaLnBrk="1" hangingPunct="1">
              <a:defRPr/>
            </a:pPr>
            <a:r>
              <a:rPr lang="en-US" sz="1600" b="1" dirty="0"/>
              <a:t>Problem Base </a:t>
            </a:r>
            <a:r>
              <a:rPr lang="en-US" sz="1400" dirty="0"/>
              <a:t>(</a:t>
            </a:r>
            <a:r>
              <a:rPr lang="en-US" sz="1400" dirty="0" err="1"/>
              <a:t>Permasalahan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diselesaikan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Paper, </a:t>
            </a:r>
            <a:r>
              <a:rPr lang="en-US" sz="1400" dirty="0" err="1"/>
              <a:t>Alasan</a:t>
            </a:r>
            <a:r>
              <a:rPr lang="en-US" sz="1400" dirty="0"/>
              <a:t>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peneliti</a:t>
            </a:r>
            <a:r>
              <a:rPr lang="en-US" sz="1400" dirty="0"/>
              <a:t> </a:t>
            </a:r>
            <a:r>
              <a:rPr lang="en-US" sz="1400" dirty="0" err="1"/>
              <a:t>mengangat</a:t>
            </a:r>
            <a:r>
              <a:rPr lang="en-US" sz="1400" dirty="0"/>
              <a:t> </a:t>
            </a:r>
            <a:r>
              <a:rPr lang="en-US" sz="1400" dirty="0" err="1"/>
              <a:t>permasalahan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)</a:t>
            </a:r>
          </a:p>
          <a:p>
            <a:pPr lvl="1" eaLnBrk="1" hangingPunct="1">
              <a:defRPr/>
            </a:pPr>
            <a:r>
              <a:rPr lang="en-US" sz="1600" b="1" dirty="0" err="1"/>
              <a:t>Metode</a:t>
            </a:r>
            <a:r>
              <a:rPr lang="en-US" sz="16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Uraian</a:t>
            </a:r>
            <a:r>
              <a:rPr lang="en-US" sz="1400" dirty="0"/>
              <a:t> </a:t>
            </a:r>
            <a:r>
              <a:rPr lang="en-US" sz="1400" dirty="0" err="1"/>
              <a:t>singkat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, </a:t>
            </a:r>
            <a:r>
              <a:rPr lang="en-US" sz="1400" dirty="0" err="1"/>
              <a:t>kelebihan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kekurangan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)</a:t>
            </a:r>
          </a:p>
          <a:p>
            <a:pPr lvl="1" eaLnBrk="1" hangingPunct="1">
              <a:defRPr/>
            </a:pPr>
            <a:r>
              <a:rPr lang="en-US" sz="1600" b="1" dirty="0" err="1"/>
              <a:t>Hasil</a:t>
            </a:r>
            <a:r>
              <a:rPr lang="en-US" sz="1600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numerik</a:t>
            </a:r>
            <a:r>
              <a:rPr lang="en-US" sz="1400" dirty="0"/>
              <a:t> : </a:t>
            </a:r>
            <a:r>
              <a:rPr lang="en-US" sz="1400" dirty="0" err="1"/>
              <a:t>akurasi</a:t>
            </a:r>
            <a:r>
              <a:rPr lang="en-US" sz="1400" dirty="0"/>
              <a:t>, precision &amp; recall, </a:t>
            </a:r>
            <a:r>
              <a:rPr lang="en-US" sz="1400" dirty="0" err="1"/>
              <a:t>etc</a:t>
            </a:r>
            <a:r>
              <a:rPr lang="en-US" sz="1400" dirty="0"/>
              <a:t> (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),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kesimpulan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statement </a:t>
            </a:r>
            <a:r>
              <a:rPr lang="en-US" sz="1400" dirty="0" err="1"/>
              <a:t>singkat</a:t>
            </a:r>
            <a:r>
              <a:rPr lang="en-US" sz="1400" dirty="0"/>
              <a:t>)</a:t>
            </a:r>
          </a:p>
          <a:p>
            <a:pPr lvl="1" eaLnBrk="1" hangingPunct="1">
              <a:defRPr/>
            </a:pPr>
            <a:endParaRPr lang="en-US" sz="1400" dirty="0"/>
          </a:p>
          <a:p>
            <a:pPr marL="457200" lvl="1" indent="0" eaLnBrk="1" hangingPunct="1">
              <a:buNone/>
              <a:defRPr/>
            </a:pPr>
            <a:r>
              <a:rPr lang="en-US" sz="1400" dirty="0" err="1"/>
              <a:t>Petunjuk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Paper :</a:t>
            </a:r>
            <a:br>
              <a:rPr lang="en-US" sz="1400" dirty="0"/>
            </a:br>
            <a:r>
              <a:rPr lang="en-US" sz="1400" dirty="0" err="1"/>
              <a:t>Contoh</a:t>
            </a:r>
            <a:r>
              <a:rPr lang="en-US" sz="1400" dirty="0"/>
              <a:t> keyword : “A + </a:t>
            </a:r>
            <a:r>
              <a:rPr lang="en-US" sz="1400" dirty="0" err="1"/>
              <a:t>menggunakan</a:t>
            </a:r>
            <a:r>
              <a:rPr lang="en-US" sz="1400" dirty="0"/>
              <a:t> + B” (Indonesia)</a:t>
            </a:r>
            <a:br>
              <a:rPr lang="en-US" sz="1400" dirty="0"/>
            </a:br>
            <a:r>
              <a:rPr lang="en-US" sz="1400" dirty="0"/>
              <a:t>                             “</a:t>
            </a:r>
            <a:r>
              <a:rPr lang="en-US" sz="1400" dirty="0" err="1"/>
              <a:t>A</a:t>
            </a:r>
            <a:r>
              <a:rPr lang="en-US" sz="1400" baseline="-25000" dirty="0" err="1"/>
              <a:t>eng</a:t>
            </a:r>
            <a:r>
              <a:rPr lang="en-US" sz="1400" baseline="-25000" dirty="0"/>
              <a:t>.</a:t>
            </a:r>
            <a:r>
              <a:rPr lang="en-US" sz="1400" dirty="0"/>
              <a:t> + using + </a:t>
            </a:r>
            <a:r>
              <a:rPr lang="en-US" sz="1400" dirty="0" err="1"/>
              <a:t>B</a:t>
            </a:r>
            <a:r>
              <a:rPr lang="en-US" sz="1400" baseline="-25000" dirty="0" err="1"/>
              <a:t>eng</a:t>
            </a:r>
            <a:r>
              <a:rPr lang="en-US" sz="1400" baseline="-25000" dirty="0"/>
              <a:t>.</a:t>
            </a:r>
            <a:r>
              <a:rPr lang="en-US" sz="1400" dirty="0"/>
              <a:t>” (English)</a:t>
            </a:r>
            <a:br>
              <a:rPr lang="en-US" sz="1400" dirty="0"/>
            </a:br>
            <a:r>
              <a:rPr lang="en-US" sz="1400" dirty="0"/>
              <a:t>A = {</a:t>
            </a:r>
            <a:r>
              <a:rPr lang="en-US" sz="1400" dirty="0" err="1"/>
              <a:t>klasifikasi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, sentiment analysis, clustering </a:t>
            </a:r>
            <a:r>
              <a:rPr lang="en-US" sz="1400" dirty="0" err="1"/>
              <a:t>dokumen</a:t>
            </a:r>
            <a:r>
              <a:rPr lang="en-US" sz="1400" dirty="0"/>
              <a:t>, </a:t>
            </a:r>
            <a:r>
              <a:rPr lang="en-US" sz="1400" dirty="0" err="1"/>
              <a:t>peringkasan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, </a:t>
            </a:r>
            <a:r>
              <a:rPr lang="en-US" sz="1400" dirty="0" err="1"/>
              <a:t>etc</a:t>
            </a:r>
            <a:r>
              <a:rPr lang="en-US" sz="1400" dirty="0"/>
              <a:t>}</a:t>
            </a:r>
            <a:br>
              <a:rPr lang="en-US" sz="1400" dirty="0"/>
            </a:br>
            <a:r>
              <a:rPr lang="en-US" sz="1400" dirty="0"/>
              <a:t>B = {support vector machine (</a:t>
            </a:r>
            <a:r>
              <a:rPr lang="en-US" sz="1400" dirty="0" err="1"/>
              <a:t>svm</a:t>
            </a:r>
            <a:r>
              <a:rPr lang="en-US" sz="1400" dirty="0"/>
              <a:t>), naïve </a:t>
            </a:r>
            <a:r>
              <a:rPr lang="en-US" sz="1400" dirty="0" err="1"/>
              <a:t>bayes</a:t>
            </a:r>
            <a:r>
              <a:rPr lang="en-US" sz="1400" dirty="0"/>
              <a:t>, </a:t>
            </a:r>
            <a:r>
              <a:rPr lang="en-US" sz="1400" dirty="0" err="1"/>
              <a:t>knn</a:t>
            </a:r>
            <a:r>
              <a:rPr lang="en-US" sz="1400" dirty="0"/>
              <a:t>, </a:t>
            </a:r>
            <a:r>
              <a:rPr lang="en-US" sz="1400" dirty="0" err="1"/>
              <a:t>kmeans</a:t>
            </a:r>
            <a:r>
              <a:rPr lang="en-US" sz="1400" dirty="0"/>
              <a:t>, artificial neural networks, </a:t>
            </a:r>
            <a:r>
              <a:rPr lang="en-US" sz="1400" dirty="0" err="1"/>
              <a:t>etc</a:t>
            </a:r>
            <a:r>
              <a:rPr lang="en-US" sz="1400" dirty="0"/>
              <a:t>}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Portal </a:t>
            </a:r>
            <a:r>
              <a:rPr lang="en-US" sz="1400" dirty="0" err="1"/>
              <a:t>jurnal</a:t>
            </a:r>
            <a:r>
              <a:rPr lang="en-US" sz="1400" dirty="0"/>
              <a:t> : computer.org, scholar.google.com, sciencedirect.com,  </a:t>
            </a:r>
            <a:r>
              <a:rPr lang="en-US" sz="1400" dirty="0" err="1"/>
              <a:t>etc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7522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Paper </a:t>
            </a:r>
            <a:r>
              <a:rPr lang="en-US" dirty="0" err="1"/>
              <a:t>Jurnal</a:t>
            </a:r>
            <a:r>
              <a:rPr lang="en-US" dirty="0"/>
              <a:t> &amp; Conference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IEEE (proxy UB)</a:t>
            </a:r>
          </a:p>
          <a:p>
            <a:pPr lvl="1"/>
            <a:r>
              <a:rPr lang="en-US" sz="2600" dirty="0"/>
              <a:t>IEEE Computer Society: </a:t>
            </a:r>
            <a:r>
              <a:rPr lang="en-US" sz="2600" dirty="0">
                <a:hlinkClick r:id="rId2"/>
              </a:rPr>
              <a:t>https://www.computer.org</a:t>
            </a:r>
            <a:endParaRPr lang="en-US" sz="2600" dirty="0"/>
          </a:p>
          <a:p>
            <a:pPr lvl="1"/>
            <a:r>
              <a:rPr lang="en-US" dirty="0"/>
              <a:t>IEEE </a:t>
            </a:r>
            <a:r>
              <a:rPr lang="en-US" dirty="0" err="1"/>
              <a:t>Xplore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http://ieeexplore.ieee.org</a:t>
            </a:r>
            <a:endParaRPr lang="en-US" dirty="0"/>
          </a:p>
          <a:p>
            <a:r>
              <a:rPr lang="en-US" b="1" dirty="0"/>
              <a:t>Association for Computing Machinery (ACM)</a:t>
            </a:r>
          </a:p>
          <a:p>
            <a:pPr lvl="1"/>
            <a:r>
              <a:rPr lang="en-ID" dirty="0">
                <a:hlinkClick r:id="rId4"/>
              </a:rPr>
              <a:t>https://www.acm.org</a:t>
            </a:r>
            <a:endParaRPr lang="en-ID" dirty="0"/>
          </a:p>
          <a:p>
            <a:r>
              <a:rPr lang="en-US" b="1" dirty="0" err="1"/>
              <a:t>ScienceDirect</a:t>
            </a:r>
            <a:r>
              <a:rPr lang="en-US" dirty="0"/>
              <a:t> </a:t>
            </a:r>
            <a:r>
              <a:rPr lang="en-US" b="1" dirty="0"/>
              <a:t>(proxy UB)</a:t>
            </a:r>
          </a:p>
          <a:p>
            <a:pPr lvl="1"/>
            <a:r>
              <a:rPr lang="en-US" dirty="0">
                <a:hlinkClick r:id="rId5"/>
              </a:rPr>
              <a:t>http://www.sciencedirect.com/</a:t>
            </a:r>
            <a:endParaRPr lang="en-US" dirty="0"/>
          </a:p>
          <a:p>
            <a:pPr fontAlgn="ctr"/>
            <a:r>
              <a:rPr lang="en-ID" b="1" dirty="0" err="1"/>
              <a:t>CiteseerX</a:t>
            </a:r>
            <a:endParaRPr lang="en-ID" b="1" dirty="0"/>
          </a:p>
          <a:p>
            <a:pPr lvl="1" fontAlgn="ctr"/>
            <a:r>
              <a:rPr lang="en-ID" dirty="0">
                <a:hlinkClick r:id="rId6"/>
              </a:rPr>
              <a:t>http://citeseerx.ist.psu.edu/</a:t>
            </a:r>
            <a:endParaRPr lang="en-ID" dirty="0"/>
          </a:p>
          <a:p>
            <a:r>
              <a:rPr lang="en-US" b="1" dirty="0"/>
              <a:t>Google Scholar </a:t>
            </a:r>
          </a:p>
          <a:p>
            <a:pPr lvl="1"/>
            <a:r>
              <a:rPr lang="en-US" dirty="0">
                <a:hlinkClick r:id="rId7"/>
              </a:rPr>
              <a:t>http://scholar.google.com/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118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>
                <a:solidFill>
                  <a:srgbClr val="FF0000"/>
                </a:solidFill>
              </a:rPr>
              <a:t>Bahasa pemrograman yang utama digunakan dalam kuliah ini adalah Python!</a:t>
            </a:r>
          </a:p>
          <a:p>
            <a:pPr lvl="1"/>
            <a:r>
              <a:rPr lang="en-ID" dirty="0"/>
              <a:t>Cross platform, default di </a:t>
            </a:r>
            <a:r>
              <a:rPr lang="en-ID" dirty="0" err="1"/>
              <a:t>unix</a:t>
            </a:r>
            <a:r>
              <a:rPr lang="en-ID" dirty="0"/>
              <a:t>/</a:t>
            </a:r>
            <a:r>
              <a:rPr lang="en-ID" dirty="0" err="1"/>
              <a:t>linux</a:t>
            </a:r>
            <a:endParaRPr lang="en-ID" dirty="0"/>
          </a:p>
          <a:p>
            <a:r>
              <a:rPr lang="en-ID" dirty="0"/>
              <a:t>Instalasi Python 3.7</a:t>
            </a:r>
          </a:p>
          <a:p>
            <a:pPr lvl="1"/>
            <a:r>
              <a:rPr lang="en-ID" dirty="0"/>
              <a:t>Bisa melalui distribusi: Continuum Anaconda, Python(</a:t>
            </a:r>
            <a:r>
              <a:rPr lang="en-ID" dirty="0" err="1"/>
              <a:t>x,y</a:t>
            </a:r>
            <a:r>
              <a:rPr lang="en-ID" dirty="0"/>
              <a:t>), </a:t>
            </a:r>
            <a:r>
              <a:rPr lang="en-ID" dirty="0" err="1"/>
              <a:t>WinPython</a:t>
            </a:r>
            <a:endParaRPr lang="en-ID" dirty="0"/>
          </a:p>
          <a:p>
            <a:pPr lvl="1"/>
            <a:r>
              <a:rPr lang="en-ID" dirty="0"/>
              <a:t>Disarankan Anaconda</a:t>
            </a:r>
          </a:p>
          <a:p>
            <a:r>
              <a:rPr lang="en-ID" dirty="0"/>
              <a:t>Pelajari Python: sintaksis dan struktur, input-output, seleksi kondisi, iterasi</a:t>
            </a:r>
          </a:p>
          <a:p>
            <a:r>
              <a:rPr lang="en-ID" dirty="0"/>
              <a:t>Pertemuan berikutnya: Pemrosesan Teks dengan Python</a:t>
            </a:r>
          </a:p>
        </p:txBody>
      </p:sp>
    </p:spTree>
    <p:extLst>
      <p:ext uri="{BB962C8B-B14F-4D97-AF65-F5344CB8AC3E}">
        <p14:creationId xmlns:p14="http://schemas.microsoft.com/office/powerpoint/2010/main" val="2609468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err="1"/>
              <a:t>Terima</a:t>
            </a:r>
            <a:r>
              <a:rPr lang="es-UY" dirty="0"/>
              <a:t> </a:t>
            </a:r>
            <a:r>
              <a:rPr lang="es-UY" dirty="0" err="1"/>
              <a:t>kasih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Penyimpanan</a:t>
            </a:r>
            <a:r>
              <a:rPr lang="en-US" sz="3600" dirty="0"/>
              <a:t> yang </a:t>
            </a:r>
            <a:r>
              <a:rPr lang="en-US" sz="3600" dirty="0" err="1"/>
              <a:t>Terorganisasi</a:t>
            </a:r>
            <a:endParaRPr lang="en-US" sz="3600" dirty="0"/>
          </a:p>
        </p:txBody>
      </p:sp>
      <p:pic>
        <p:nvPicPr>
          <p:cNvPr id="4" name="Content Placeholder 3" descr="r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512" y="2964656"/>
            <a:ext cx="2466975" cy="184785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441000"/>
            <a:ext cx="5000625" cy="33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3635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Database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Database </a:t>
            </a:r>
            <a:r>
              <a:rPr lang="en-US" sz="1800" dirty="0" err="1"/>
              <a:t>Buku</a:t>
            </a: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71059"/>
              </p:ext>
            </p:extLst>
          </p:nvPr>
        </p:nvGraphicFramePr>
        <p:xfrm>
          <a:off x="904860" y="2214554"/>
          <a:ext cx="73342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Buku</a:t>
                      </a:r>
                      <a:r>
                        <a:rPr lang="en-US" dirty="0"/>
                        <a:t>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Pengarang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Ricardo </a:t>
                      </a:r>
                      <a:r>
                        <a:rPr lang="en-US" dirty="0" err="1"/>
                        <a:t>Baeza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Matematika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Diskrit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Rinaldi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Munir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Pengenalan</a:t>
                      </a:r>
                      <a:r>
                        <a:rPr lang="en-US" dirty="0"/>
                        <a:t> 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Abdul </a:t>
                      </a:r>
                      <a:r>
                        <a:rPr lang="en-US" dirty="0" err="1"/>
                        <a:t>Kadir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Pengenalan</a:t>
                      </a:r>
                      <a:r>
                        <a:rPr lang="en-US" baseline="0" dirty="0"/>
                        <a:t> 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Abdul </a:t>
                      </a:r>
                      <a:r>
                        <a:rPr lang="en-US" dirty="0" err="1"/>
                        <a:t>Kadir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Arnold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8074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id-ID" dirty="0"/>
              <a:t>nstructured</a:t>
            </a:r>
            <a:endParaRPr lang="en-US" dirty="0"/>
          </a:p>
        </p:txBody>
      </p:sp>
      <p:graphicFrame>
        <p:nvGraphicFramePr>
          <p:cNvPr id="2050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436732"/>
              </p:ext>
            </p:extLst>
          </p:nvPr>
        </p:nvGraphicFramePr>
        <p:xfrm>
          <a:off x="5419725" y="1624013"/>
          <a:ext cx="30956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3" imgW="3095238" imgH="4142857" progId="PBrush">
                  <p:embed/>
                </p:oleObj>
              </mc:Choice>
              <mc:Fallback>
                <p:oleObj name="Bitmap Image" r:id="rId3" imgW="3095238" imgH="4142857" progId="PBrush">
                  <p:embed/>
                  <p:pic>
                    <p:nvPicPr>
                      <p:cNvPr id="205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1624013"/>
                        <a:ext cx="3095625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539749" y="3284538"/>
            <a:ext cx="36997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dirty="0"/>
              <a:t>Siapa pemain dalam novel tersebut 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527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Library UB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" y="1440656"/>
            <a:ext cx="82057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943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6F3C-F47D-4D31-8F7B-C70C48C905C0}" type="slidenum">
              <a:rPr lang="id-ID" smtClean="0"/>
              <a:t>8</a:t>
            </a:fld>
            <a:endParaRPr lang="id-ID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962702-81D3-4573-BC39-C64671DE0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217" r="381" b="54302"/>
          <a:stretch/>
        </p:blipFill>
        <p:spPr bwMode="auto">
          <a:xfrm>
            <a:off x="628650" y="1600199"/>
            <a:ext cx="8035048" cy="4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73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D4A5-FD4C-4661-9D21-693389F9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8900C-9231-4931-B4F2-CCF052F4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47809A-D468-4230-947B-BAB148B8E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9"/>
          <a:stretch/>
        </p:blipFill>
        <p:spPr bwMode="auto">
          <a:xfrm>
            <a:off x="628650" y="1600200"/>
            <a:ext cx="7886700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21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S-FILKOM White 201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B110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-FILKOM White 2017" id="{B252BAD8-A60C-4846-84D5-F683707FAD8B}" vid="{89F85EE1-0EF2-4B59-A8AF-F4507F0BA0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CS-FILKOM White 2017</Template>
  <TotalTime>4173</TotalTime>
  <Words>1288</Words>
  <Application>Microsoft Office PowerPoint</Application>
  <PresentationFormat>On-screen Show (4:3)</PresentationFormat>
  <Paragraphs>258</Paragraphs>
  <Slides>37</Slides>
  <Notes>0</Notes>
  <HiddenSlides>2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CS-FILKOM White 2017</vt:lpstr>
      <vt:lpstr>Bitmap Image</vt:lpstr>
      <vt:lpstr>Pengantar Temu Kembali Informasi</vt:lpstr>
      <vt:lpstr>Outline</vt:lpstr>
      <vt:lpstr>Dokumen</vt:lpstr>
      <vt:lpstr>Penyimpanan yang Terorganisasi</vt:lpstr>
      <vt:lpstr>Database</vt:lpstr>
      <vt:lpstr>Unstructured</vt:lpstr>
      <vt:lpstr>Digital Library UB</vt:lpstr>
      <vt:lpstr>Google Search</vt:lpstr>
      <vt:lpstr>Google Images</vt:lpstr>
      <vt:lpstr>YouTube</vt:lpstr>
      <vt:lpstr>Music Information Retrieval</vt:lpstr>
      <vt:lpstr>Data Retrieval vs Information Retrieval</vt:lpstr>
      <vt:lpstr>Sejarah IR</vt:lpstr>
      <vt:lpstr>Sejarah IR</vt:lpstr>
      <vt:lpstr>Sejarah IR</vt:lpstr>
      <vt:lpstr>Sejarah IR</vt:lpstr>
      <vt:lpstr>Sejarah IR</vt:lpstr>
      <vt:lpstr>Pengertian IR</vt:lpstr>
      <vt:lpstr>Contoh IR System</vt:lpstr>
      <vt:lpstr>Sistem IR</vt:lpstr>
      <vt:lpstr>Information Retrieval</vt:lpstr>
      <vt:lpstr>Proses Perolehan Informasi (Sederhana)</vt:lpstr>
      <vt:lpstr>Sistem IR</vt:lpstr>
      <vt:lpstr>Pencarian Data &amp; Informasi</vt:lpstr>
      <vt:lpstr>Pencarian Informasi</vt:lpstr>
      <vt:lpstr>Masalah dengan Keyword Query</vt:lpstr>
      <vt:lpstr>Bukan Sekedar Keyword Query</vt:lpstr>
      <vt:lpstr>Isu Besar dalam IR: Relevan</vt:lpstr>
      <vt:lpstr>Evaluasi</vt:lpstr>
      <vt:lpstr>Pendekatan Dasar Sistem IR</vt:lpstr>
      <vt:lpstr>Pendekatan Lanjutan Sistem IR</vt:lpstr>
      <vt:lpstr>Topik-Topik dalam IR</vt:lpstr>
      <vt:lpstr>Tugas Kelompok (Today)</vt:lpstr>
      <vt:lpstr>Tugas Kelompok Kelas D (IR) </vt:lpstr>
      <vt:lpstr>Portal Paper Jurnal &amp; Conference </vt:lpstr>
      <vt:lpstr>Tugas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ヒカル夕生</dc:creator>
  <cp:lastModifiedBy>M. Ali Fauzi</cp:lastModifiedBy>
  <cp:revision>55</cp:revision>
  <dcterms:created xsi:type="dcterms:W3CDTF">2017-02-16T16:16:44Z</dcterms:created>
  <dcterms:modified xsi:type="dcterms:W3CDTF">2019-01-24T07:10:48Z</dcterms:modified>
</cp:coreProperties>
</file>