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1" r:id="rId4"/>
    <p:sldId id="262" r:id="rId5"/>
    <p:sldId id="272" r:id="rId6"/>
    <p:sldId id="263" r:id="rId7"/>
    <p:sldId id="264" r:id="rId8"/>
    <p:sldId id="258" r:id="rId9"/>
    <p:sldId id="265" r:id="rId10"/>
    <p:sldId id="274" r:id="rId11"/>
    <p:sldId id="266" r:id="rId12"/>
    <p:sldId id="275" r:id="rId13"/>
    <p:sldId id="267" r:id="rId14"/>
    <p:sldId id="268" r:id="rId15"/>
    <p:sldId id="259" r:id="rId16"/>
    <p:sldId id="260" r:id="rId17"/>
    <p:sldId id="269" r:id="rId18"/>
    <p:sldId id="276" r:id="rId19"/>
    <p:sldId id="277" r:id="rId20"/>
    <p:sldId id="278" r:id="rId21"/>
    <p:sldId id="270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 varScale="1">
        <p:scale>
          <a:sx n="58" d="100"/>
          <a:sy n="58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D25E9-A26A-48D3-9374-065E36A9AC94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C30FC-08C7-4015-84B3-C89281678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575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 very general level, a data warehouse is made up of these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broad components. You will notice that a data warehouse project differs from a project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OLTP application in each of these three functional areas.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C30FC-08C7-4015-84B3-C892816782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9374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</a:t>
            </a:r>
            <a:r>
              <a:rPr lang="en-US" baseline="0" dirty="0" smtClean="0"/>
              <a:t> Outline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project charter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pengembangan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perangkat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lunak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Dimana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dokumen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merupakan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panduan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implementasi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proyek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C30FC-08C7-4015-84B3-C892816782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5910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Setiap</a:t>
            </a:r>
            <a:r>
              <a:rPr lang="en-US" dirty="0" smtClean="0"/>
              <a:t> data dimensional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baseline="0" dirty="0" smtClean="0"/>
              <a:t> roll-up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drill-down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analisis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Gambar</a:t>
            </a:r>
            <a:r>
              <a:rPr lang="en-US" baseline="0" dirty="0" smtClean="0"/>
              <a:t> menunjukkan </a:t>
            </a:r>
            <a:r>
              <a:rPr lang="en-US" baseline="0" dirty="0" err="1" smtClean="0"/>
              <a:t>contoh</a:t>
            </a:r>
            <a:r>
              <a:rPr lang="en-US" baseline="0" dirty="0" smtClean="0"/>
              <a:t> data model </a:t>
            </a:r>
            <a:r>
              <a:rPr lang="en-US" baseline="0" dirty="0" err="1" smtClean="0"/>
              <a:t>berbentuk</a:t>
            </a:r>
            <a:r>
              <a:rPr lang="en-US" baseline="0" dirty="0" smtClean="0"/>
              <a:t> dimensional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subyek</a:t>
            </a:r>
            <a:r>
              <a:rPr lang="en-US" baseline="0" dirty="0" smtClean="0"/>
              <a:t> sales.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C30FC-08C7-4015-84B3-C892816782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907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Gambar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menunjukkan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komponen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umum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arsitektur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warehouse. 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Spesifikasi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kebutuhan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tiap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komponen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dipengaruhi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oleh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requirement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Again, remember that planning for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architecture involves the determination of the size and content of each component. 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list, the bulleted points under each component indicate the type of information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must be contained in the requirements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deﬁnition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drive the architectural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C30FC-08C7-4015-84B3-C892816782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9911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Again, remember that planning for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architecture involves the determination of the size and content of each component. 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list, the bulleted points under each component indicate the type of information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must be contained in the requirements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deﬁnition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drive the architectural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C30FC-08C7-4015-84B3-C892816782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548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Again, remember that planning for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architecture involves the determination of the size and content of each component. 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list, the bulleted points under each component indicate the type of information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must be contained in the requirements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deﬁnition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drive the architectural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C30FC-08C7-4015-84B3-C892816782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501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Again, remember that planning for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architecture involves the determination of the size and content of each component. 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list, the bulleted points under each component indicate the type of information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must be contained in the requirements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deﬁnition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drive the architectural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C30FC-08C7-4015-84B3-C892816782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708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deﬁning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requirements, bear in mind their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inﬂuence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data storage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speciﬁcations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collect all the necessary details about the back-end and the front-end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architectural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C30FC-08C7-4015-84B3-C8928167821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4800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data warehouse exists for one reason and one reason alone —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provide strategic information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users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Information delivery tops the list of architectural components. Most of 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components are transparent to the users, but they see and experience what is made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vailable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them in the information delivery component. The importance of business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equirements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relating to information delivery cannot be overemphasized.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C30FC-08C7-4015-84B3-C8928167821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069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 cycle approach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breaks down the project complexity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reason enough for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approach to be considered for a data warehouse project. A data warehouse project 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in terms of tasks, technologies, and team member roles.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ﬁgure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4-5 shows the broad division of the project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 cycle into the traditional phases: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†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plan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†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deﬁnition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†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†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†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Deployment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†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Growth and maintenance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of the boxes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shown in the diagram represents a major activity to be broken down further into individual tasks and assigned to the appropriate team members.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diagram as a guide for listing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activities and tasks for your data warehouse project. Although the major activities may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 the same for most warehouses, the individual tasks within each activity are likely 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vary for your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speciﬁc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warehouse.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development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every data warehouse, these tracks are present with varying sets of tasks. You may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and adapt the tasks to suit your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speciﬁc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requirements. You may want to emphasize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track more than the others. If data quality is a problem in your company, you need 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 special attention to the related phase.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C30FC-08C7-4015-84B3-C892816782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557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implementation is complete, your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will begin to use the data warehouse directly with no mediation from IT. There is no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predictability in the types of queries they will be running, the types of reports they will be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requesting, or the types of analysis they will be performing. If there is one major difference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OLTP systems and data warehousing systems, it is in the usage of the system by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users.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implication of this major difference in project team composition and data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warehouse development? The implication is extremely consequential. What does this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mean? This means that if the users will be using the data warehouse directly 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unforeseen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ways, they must have a strong voice in its development. They must be part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project team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the way.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Gambar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4-8 menunjukkan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masing-masing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termasuk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datawarehouse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Dimana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setiap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tanggung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jawabnya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memiliki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skill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experience yang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mendukung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C30FC-08C7-4015-84B3-C892816782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2033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basement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kualitas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buruk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salah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Maousoleum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mahal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kecepatan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buruk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shack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hancur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sebelum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proses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selesai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Tenement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Dibangun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warisan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vendor lama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konsultan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sesuai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keinginan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pengguna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cottage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Berdiri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sendiri,terfragmentasi,pulau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mart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jailhouse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Sempit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terpenjara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sehingga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pengguna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mengambil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C30FC-08C7-4015-84B3-C892816782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44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C30FC-08C7-4015-84B3-C892816782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2703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Managers think of the business in terms of business dimensions. Figure 5-1 shows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kinds of questions managers are likely to ask for decision making.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ﬁgure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shows what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a typical marketing vice president, a marketing manager, and 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ﬁnancial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controller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ask.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C30FC-08C7-4015-84B3-C892816782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3705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us try to get a good grasp of the dimensional nature of business data. Figure 5-2 shows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analysis of sales units along the three business dimensions of product, time, and geography.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three dimensions are plotted against three axes of coordinates. You will see that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three dimensions form a collection of cubes. In each of the small dimensional cubes, you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ﬁnd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sales units for that particular slice of time, product, and geographical division. 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case, the business data of sales units is three dimensional because there are just three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dimensions used in this analysis. If there are more than three dimensions, we extend the concept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multiple dimensions and visualize multidimensional cubes, also called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hypercubes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C30FC-08C7-4015-84B3-C892816782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9963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us look at an information package for analyzing sales for a certain business.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5-4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contains such an information package. The subject here is sales. The measured facts or 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measurements that are of interest for analysis are shown in the bottom section of the package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diagram.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case, the measurements are actual sales, forecast sales, and budget sales. The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 dimensions along which these measurements are to be analyzed are shown at 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 of the diagram as column headings.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our example, these dimensions are time, location,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product, and demographic age group. Each of these business dimensions contains a hierarchy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levels. For example, the time dimension has the hierarchy going from year down to 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 of individual day. The other intermediary levels in the time dimension could be quarter, month, and week. These levels or hierarchical components are shown in the information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package diagram.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C30FC-08C7-4015-84B3-C892816782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6443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of the users you will be interviewing fall into three broad categories: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senior executives,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departmental managers/analysts, and IT department professionals.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are 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expectations from interviewing each of these categories? Figure 5-7 shows the baseline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expectations.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C30FC-08C7-4015-84B3-C892816782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44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C9F5-0004-4CF3-936F-52AF5152B0D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399-5269-476B-A165-B727419A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C9F5-0004-4CF3-936F-52AF5152B0D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399-5269-476B-A165-B727419A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C9F5-0004-4CF3-936F-52AF5152B0D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399-5269-476B-A165-B727419A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C9F5-0004-4CF3-936F-52AF5152B0D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399-5269-476B-A165-B727419A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C9F5-0004-4CF3-936F-52AF5152B0D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399-5269-476B-A165-B727419A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C9F5-0004-4CF3-936F-52AF5152B0D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399-5269-476B-A165-B727419A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C9F5-0004-4CF3-936F-52AF5152B0D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399-5269-476B-A165-B727419A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C9F5-0004-4CF3-936F-52AF5152B0D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399-5269-476B-A165-B727419A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C9F5-0004-4CF3-936F-52AF5152B0D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399-5269-476B-A165-B727419A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C9F5-0004-4CF3-936F-52AF5152B0D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399-5269-476B-A165-B727419A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EC9F5-0004-4CF3-936F-52AF5152B0D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399-5269-476B-A165-B727419A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EC9F5-0004-4CF3-936F-52AF5152B0D0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90399-5269-476B-A165-B727419ABE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7772400" cy="1470025"/>
          </a:xfrm>
        </p:spPr>
        <p:txBody>
          <a:bodyPr/>
          <a:lstStyle/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 2. 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Planning &amp; Requirements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343400"/>
            <a:ext cx="86106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Matakuliah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Datawarehouse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Datamining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Referensi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Paulraj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Ponniah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Warehousing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Fundamenal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IT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Profesional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Dimensional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900" y="1752600"/>
            <a:ext cx="71755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Pengguna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mendeskripsikan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penuh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diharapkan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dilihat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datawarehouse</a:t>
            </a:r>
            <a:r>
              <a:rPr lang="en-US" sz="2400" dirty="0" smtClean="0"/>
              <a:t>, </a:t>
            </a:r>
            <a:r>
              <a:rPr lang="en-US" sz="2400" b="1" dirty="0" smtClean="0"/>
              <a:t>requirements not fully determinate.</a:t>
            </a:r>
          </a:p>
          <a:p>
            <a:r>
              <a:rPr lang="en-US" sz="2400" b="1" dirty="0" smtClean="0"/>
              <a:t>Information packages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pengumpulan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subyek</a:t>
            </a:r>
            <a:endParaRPr lang="en-US" sz="2400" dirty="0" smtClean="0"/>
          </a:p>
          <a:p>
            <a:endParaRPr lang="en-US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581400"/>
            <a:ext cx="415893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Pengumpulan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Individual Interview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0"/>
            <a:ext cx="49911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Pengumpulan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 smtClean="0"/>
              <a:t>Group Session </a:t>
            </a:r>
            <a:r>
              <a:rPr lang="en-US" dirty="0" err="1" smtClean="0"/>
              <a:t>mengadaptasi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JAD (</a:t>
            </a:r>
            <a:r>
              <a:rPr lang="en-US" i="1" dirty="0" smtClean="0"/>
              <a:t>Joint Application Development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endParaRPr lang="en-US" dirty="0" smtClean="0"/>
          </a:p>
          <a:p>
            <a:r>
              <a:rPr lang="en-US" dirty="0" err="1" smtClean="0"/>
              <a:t>Mengumpulkan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berdiskusi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tersturtur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Definisikan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Document Outline: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Introduction</a:t>
            </a:r>
          </a:p>
          <a:p>
            <a:pPr lvl="2"/>
            <a:r>
              <a:rPr lang="en-US" dirty="0"/>
              <a:t>State the purpose and scope of the project. Include broad project </a:t>
            </a:r>
            <a:r>
              <a:rPr lang="en-US" dirty="0" smtClean="0"/>
              <a:t>justification. Provide </a:t>
            </a:r>
            <a:r>
              <a:rPr lang="en-US" dirty="0"/>
              <a:t>an executive summary of each subsequent section.</a:t>
            </a:r>
            <a:endParaRPr lang="en-US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General Requirements Descriptions</a:t>
            </a:r>
          </a:p>
          <a:p>
            <a:pPr lvl="2"/>
            <a:r>
              <a:rPr lang="en-US" dirty="0"/>
              <a:t>Describe the source systems reviewed. </a:t>
            </a:r>
            <a:r>
              <a:rPr lang="en-US" dirty="0" smtClean="0"/>
              <a:t>Include interview </a:t>
            </a:r>
            <a:r>
              <a:rPr lang="en-US" dirty="0"/>
              <a:t>summaries. Broadly state what types of information requirements are </a:t>
            </a:r>
            <a:r>
              <a:rPr lang="en-US" dirty="0" smtClean="0"/>
              <a:t>needed in </a:t>
            </a:r>
            <a:r>
              <a:rPr lang="en-US" dirty="0"/>
              <a:t>the data warehouse.</a:t>
            </a:r>
            <a:endParaRPr lang="en-US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Specific Requirements</a:t>
            </a:r>
          </a:p>
          <a:p>
            <a:pPr lvl="2"/>
            <a:r>
              <a:rPr lang="en-US" dirty="0"/>
              <a:t>Include details of source data needed. List the data </a:t>
            </a:r>
            <a:r>
              <a:rPr lang="en-US" dirty="0" smtClean="0"/>
              <a:t>transformation and </a:t>
            </a:r>
            <a:r>
              <a:rPr lang="en-US" dirty="0"/>
              <a:t>storage requirements. Describe the types of information delivery </a:t>
            </a:r>
            <a:r>
              <a:rPr lang="en-US" dirty="0" smtClean="0"/>
              <a:t>methods needed </a:t>
            </a:r>
            <a:r>
              <a:rPr lang="en-US" dirty="0"/>
              <a:t>by the users.</a:t>
            </a:r>
            <a:endParaRPr lang="en-US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Information Packages</a:t>
            </a:r>
          </a:p>
          <a:p>
            <a:pPr lvl="2"/>
            <a:r>
              <a:rPr lang="en-US" dirty="0"/>
              <a:t>Provide as much detail as possible for each information </a:t>
            </a:r>
            <a:r>
              <a:rPr lang="en-US" dirty="0" smtClean="0"/>
              <a:t>package. Include </a:t>
            </a:r>
            <a:r>
              <a:rPr lang="en-US" dirty="0"/>
              <a:t>this in the form of package diagrams.</a:t>
            </a:r>
            <a:endParaRPr lang="en-US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Other requirements</a:t>
            </a:r>
          </a:p>
          <a:p>
            <a:pPr lvl="2"/>
            <a:r>
              <a:rPr lang="en-US" dirty="0"/>
              <a:t>Cover miscellaneous requirements such as data extract </a:t>
            </a:r>
            <a:r>
              <a:rPr lang="en-US" dirty="0" smtClean="0"/>
              <a:t>frequencies, data </a:t>
            </a:r>
            <a:r>
              <a:rPr lang="en-US" dirty="0"/>
              <a:t>loading methods, and locations to which information must be delivered.</a:t>
            </a:r>
            <a:endParaRPr lang="en-US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User Expectations</a:t>
            </a:r>
          </a:p>
          <a:p>
            <a:pPr lvl="2"/>
            <a:r>
              <a:rPr lang="en-US" dirty="0"/>
              <a:t>State the expectations in terms of problems and </a:t>
            </a:r>
            <a:r>
              <a:rPr lang="en-US" dirty="0" smtClean="0"/>
              <a:t>opportunities. Indicate </a:t>
            </a:r>
            <a:r>
              <a:rPr lang="en-US" dirty="0"/>
              <a:t>how the users expect to use the data warehouse.</a:t>
            </a:r>
            <a:endParaRPr lang="en-US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User Participation and Sign-off</a:t>
            </a:r>
          </a:p>
          <a:p>
            <a:pPr lvl="2"/>
            <a:r>
              <a:rPr lang="en-US" dirty="0"/>
              <a:t>List the tasks and activities in which the users </a:t>
            </a:r>
            <a:r>
              <a:rPr lang="en-US" dirty="0" smtClean="0"/>
              <a:t>are expected </a:t>
            </a:r>
            <a:r>
              <a:rPr lang="en-US" dirty="0"/>
              <a:t>to participate throughout the development life cycle.</a:t>
            </a:r>
            <a:endParaRPr lang="en-US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General Implementation Plan</a:t>
            </a:r>
          </a:p>
          <a:p>
            <a:pPr marL="1200150" lvl="2" indent="-285750"/>
            <a:r>
              <a:rPr lang="en-US" dirty="0"/>
              <a:t>At this stage, give a high-level plan for </a:t>
            </a:r>
            <a:r>
              <a:rPr lang="en-US" dirty="0" err="1" smtClean="0"/>
              <a:t>implemenation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KEBUTUHAN SEBAGAI </a:t>
            </a:r>
            <a:r>
              <a:rPr lang="en-US" i="1" dirty="0" smtClean="0"/>
              <a:t>DRIVING FORCE </a:t>
            </a:r>
            <a:r>
              <a:rPr lang="en-US" dirty="0" smtClean="0"/>
              <a:t>UNTUK DATAWAREHOUSE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Desain</a:t>
            </a:r>
            <a:r>
              <a:rPr lang="en-US" dirty="0" smtClean="0"/>
              <a:t> Data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Spesifikasi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Data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Penyampaian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7469"/>
          <a:stretch>
            <a:fillRect/>
          </a:stretch>
        </p:blipFill>
        <p:spPr bwMode="auto">
          <a:xfrm>
            <a:off x="3352800" y="2133600"/>
            <a:ext cx="5715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Desain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Dimensional Data Model</a:t>
            </a:r>
          </a:p>
          <a:p>
            <a:r>
              <a:rPr lang="en-US" sz="2800" dirty="0" smtClean="0"/>
              <a:t>Level Detail </a:t>
            </a:r>
            <a:r>
              <a:rPr lang="en-US" sz="2800" dirty="0" err="1" smtClean="0"/>
              <a:t>Analisis</a:t>
            </a:r>
            <a:r>
              <a:rPr lang="en-US" sz="2800" dirty="0" smtClean="0"/>
              <a:t>:</a:t>
            </a:r>
          </a:p>
          <a:p>
            <a:pPr lvl="1"/>
            <a:r>
              <a:rPr lang="en-US" dirty="0" smtClean="0"/>
              <a:t>Roll-up</a:t>
            </a:r>
          </a:p>
          <a:p>
            <a:pPr lvl="1"/>
            <a:r>
              <a:rPr lang="en-US" dirty="0" smtClean="0"/>
              <a:t>Drill-down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7825" y="1866900"/>
            <a:ext cx="58197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datawarehouse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Source Data</a:t>
            </a:r>
          </a:p>
          <a:p>
            <a:r>
              <a:rPr lang="en-US" dirty="0" smtClean="0"/>
              <a:t>Operational source systems</a:t>
            </a:r>
          </a:p>
          <a:p>
            <a:r>
              <a:rPr lang="en-US" dirty="0" smtClean="0"/>
              <a:t>Computing platforms, operating systems, databases, </a:t>
            </a:r>
            <a:r>
              <a:rPr lang="en-US" dirty="0" err="1" smtClean="0"/>
              <a:t>ﬁles</a:t>
            </a:r>
            <a:endParaRPr lang="en-US" dirty="0" smtClean="0"/>
          </a:p>
          <a:p>
            <a:r>
              <a:rPr lang="en-US" dirty="0" smtClean="0"/>
              <a:t>Departmental data such as </a:t>
            </a:r>
            <a:r>
              <a:rPr lang="en-US" dirty="0" err="1" smtClean="0"/>
              <a:t>ﬁles</a:t>
            </a:r>
            <a:r>
              <a:rPr lang="en-US" dirty="0" smtClean="0"/>
              <a:t>, documents, and spreadsheets</a:t>
            </a:r>
          </a:p>
          <a:p>
            <a:r>
              <a:rPr lang="en-US" dirty="0" smtClean="0"/>
              <a:t>External data sources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Data Staging</a:t>
            </a:r>
          </a:p>
          <a:p>
            <a:r>
              <a:rPr lang="en-US" dirty="0" smtClean="0"/>
              <a:t>Data mapping between data sources and staging area data structures</a:t>
            </a:r>
          </a:p>
          <a:p>
            <a:r>
              <a:rPr lang="en-US" dirty="0" smtClean="0"/>
              <a:t>Data transformations</a:t>
            </a:r>
          </a:p>
          <a:p>
            <a:r>
              <a:rPr lang="en-US" dirty="0" smtClean="0"/>
              <a:t>Data cleansing</a:t>
            </a:r>
          </a:p>
          <a:p>
            <a:r>
              <a:rPr lang="en-US" dirty="0" smtClean="0"/>
              <a:t>Data integration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Data Storage</a:t>
            </a:r>
          </a:p>
          <a:p>
            <a:r>
              <a:rPr lang="en-US" sz="2000" dirty="0" smtClean="0"/>
              <a:t>Size of extracted and integrated data</a:t>
            </a:r>
          </a:p>
          <a:p>
            <a:r>
              <a:rPr lang="en-US" sz="2000" dirty="0" smtClean="0"/>
              <a:t>DBMS features</a:t>
            </a:r>
          </a:p>
          <a:p>
            <a:r>
              <a:rPr lang="en-US" sz="2000" dirty="0" smtClean="0"/>
              <a:t>Growth potential</a:t>
            </a:r>
          </a:p>
          <a:p>
            <a:r>
              <a:rPr lang="en-US" sz="2000" dirty="0" smtClean="0"/>
              <a:t>Centralized for enterprise data warehouse</a:t>
            </a:r>
          </a:p>
          <a:p>
            <a:r>
              <a:rPr lang="en-US" sz="2000" dirty="0" smtClean="0"/>
              <a:t>Data marts—conformed, dependent, independent, federated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Information Delivery</a:t>
            </a:r>
          </a:p>
          <a:p>
            <a:r>
              <a:rPr lang="en-US" sz="2000" dirty="0" smtClean="0"/>
              <a:t>Types and number of users</a:t>
            </a:r>
          </a:p>
          <a:p>
            <a:r>
              <a:rPr lang="en-US" sz="2000" dirty="0" smtClean="0"/>
              <a:t>Types of queries and reports</a:t>
            </a:r>
          </a:p>
          <a:p>
            <a:r>
              <a:rPr lang="en-US" sz="2000" dirty="0" smtClean="0"/>
              <a:t>Classes of analysis</a:t>
            </a:r>
          </a:p>
          <a:p>
            <a:r>
              <a:rPr lang="en-US" sz="2000" dirty="0" smtClean="0"/>
              <a:t>Dashboards/scorecards</a:t>
            </a:r>
          </a:p>
          <a:p>
            <a:r>
              <a:rPr lang="en-US" sz="2000" dirty="0" smtClean="0"/>
              <a:t>Data mining operations</a:t>
            </a:r>
          </a:p>
          <a:p>
            <a:r>
              <a:rPr lang="en-US" sz="2000" dirty="0" smtClean="0"/>
              <a:t>Front-end DSS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PERENCANAAN &amp; </a:t>
            </a:r>
            <a:r>
              <a:rPr lang="en-US" i="1" dirty="0" smtClean="0"/>
              <a:t>PROJECT MANAGEMENT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Perencanaan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/>
          </a:p>
          <a:p>
            <a:pPr marL="514350" indent="-514350">
              <a:buAutoNum type="alphaUcPeriod"/>
            </a:pPr>
            <a:r>
              <a:rPr lang="en-US" dirty="0" smtClean="0"/>
              <a:t>Tim </a:t>
            </a:r>
            <a:r>
              <a:rPr lang="en-US" dirty="0" err="1" smtClean="0"/>
              <a:t>Proyek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Kesuksesan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Metadata</a:t>
            </a:r>
          </a:p>
          <a:p>
            <a:r>
              <a:rPr lang="en-US" sz="2000" dirty="0" smtClean="0"/>
              <a:t>Operational metadata</a:t>
            </a:r>
          </a:p>
          <a:p>
            <a:r>
              <a:rPr lang="en-US" sz="2000" dirty="0" smtClean="0"/>
              <a:t>ETL (data extraction, transformation, and loading) metadata</a:t>
            </a:r>
          </a:p>
          <a:p>
            <a:r>
              <a:rPr lang="en-US" sz="2000" dirty="0" smtClean="0"/>
              <a:t>End-user metadata</a:t>
            </a:r>
          </a:p>
          <a:p>
            <a:r>
              <a:rPr lang="en-US" sz="2000" dirty="0" smtClean="0"/>
              <a:t>Metadata storage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Management and Control</a:t>
            </a:r>
          </a:p>
          <a:p>
            <a:r>
              <a:rPr lang="en-US" sz="2000" dirty="0" smtClean="0"/>
              <a:t>Data loading</a:t>
            </a:r>
          </a:p>
          <a:p>
            <a:r>
              <a:rPr lang="en-US" sz="2000" dirty="0" smtClean="0"/>
              <a:t>External sources</a:t>
            </a:r>
          </a:p>
          <a:p>
            <a:r>
              <a:rPr lang="en-US" sz="2000" dirty="0" smtClean="0"/>
              <a:t>Alert systems</a:t>
            </a:r>
          </a:p>
          <a:p>
            <a:r>
              <a:rPr lang="en-US" sz="2000" dirty="0" smtClean="0"/>
              <a:t>End-user information delivery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Spesifikasi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Estimasi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data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Data staging</a:t>
            </a:r>
          </a:p>
          <a:p>
            <a:pPr lvl="1"/>
            <a:r>
              <a:rPr lang="en-US" dirty="0" err="1" smtClean="0"/>
              <a:t>Overal</a:t>
            </a:r>
            <a:r>
              <a:rPr lang="en-US" dirty="0" smtClean="0"/>
              <a:t> corporate data warehouse</a:t>
            </a:r>
          </a:p>
          <a:p>
            <a:pPr lvl="1"/>
            <a:r>
              <a:rPr lang="en-US" dirty="0" err="1" smtClean="0"/>
              <a:t>Datamart</a:t>
            </a:r>
            <a:endParaRPr lang="en-US" dirty="0" smtClean="0"/>
          </a:p>
          <a:p>
            <a:pPr lvl="1"/>
            <a:r>
              <a:rPr lang="en-US" dirty="0" smtClean="0"/>
              <a:t>Multidimensional database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3600"/>
            <a:ext cx="72104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Penyampaian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Information Delivery </a:t>
            </a:r>
            <a:r>
              <a:rPr lang="en-US" sz="2400" b="1" dirty="0" err="1" smtClean="0"/>
              <a:t>Strategi</a:t>
            </a:r>
            <a:r>
              <a:rPr lang="en-US" sz="2400" b="1" dirty="0" smtClean="0"/>
              <a:t> </a:t>
            </a:r>
            <a:r>
              <a:rPr lang="en-US" sz="2400" dirty="0" err="1" smtClean="0"/>
              <a:t>bergantung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 smtClean="0"/>
              <a:t>List </a:t>
            </a:r>
            <a:r>
              <a:rPr lang="en-US" sz="2300" dirty="0" err="1"/>
              <a:t>k</a:t>
            </a:r>
            <a:r>
              <a:rPr lang="en-US" sz="2300" dirty="0" err="1" smtClean="0"/>
              <a:t>euntungan</a:t>
            </a:r>
            <a:r>
              <a:rPr lang="en-US" sz="2300" dirty="0" smtClean="0"/>
              <a:t> </a:t>
            </a:r>
            <a:r>
              <a:rPr lang="en-US" sz="2300" dirty="0" err="1" smtClean="0"/>
              <a:t>nyata</a:t>
            </a:r>
            <a:r>
              <a:rPr lang="en-US" sz="2300" dirty="0" smtClean="0"/>
              <a:t> yang </a:t>
            </a:r>
            <a:r>
              <a:rPr lang="en-US" sz="2300" dirty="0" err="1" smtClean="0"/>
              <a:t>dapat</a:t>
            </a:r>
            <a:r>
              <a:rPr lang="en-US" sz="2300" dirty="0" smtClean="0"/>
              <a:t> </a:t>
            </a:r>
            <a:r>
              <a:rPr lang="en-US" sz="2300" dirty="0" err="1" smtClean="0"/>
              <a:t>diperoleh</a:t>
            </a:r>
            <a:r>
              <a:rPr lang="en-US" sz="2300" dirty="0" smtClean="0"/>
              <a:t> </a:t>
            </a:r>
            <a:r>
              <a:rPr lang="en-US" sz="2300" dirty="0" err="1" smtClean="0"/>
              <a:t>perusahaan</a:t>
            </a:r>
            <a:r>
              <a:rPr lang="en-US" sz="2300" dirty="0"/>
              <a:t> </a:t>
            </a:r>
            <a:r>
              <a:rPr lang="en-US" sz="2300" dirty="0" smtClean="0">
                <a:sym typeface="Wingdings" pitchFamily="2" charset="2"/>
              </a:rPr>
              <a:t> </a:t>
            </a:r>
            <a:r>
              <a:rPr lang="en-US" sz="2300" b="1" dirty="0" smtClean="0">
                <a:sym typeface="Wingdings" pitchFamily="2" charset="2"/>
              </a:rPr>
              <a:t>realistic benefit</a:t>
            </a:r>
            <a:endParaRPr lang="en-US" sz="2300" b="1" dirty="0" smtClean="0"/>
          </a:p>
          <a:p>
            <a:r>
              <a:rPr lang="en-US" sz="2300" dirty="0" err="1" smtClean="0"/>
              <a:t>Apa</a:t>
            </a:r>
            <a:r>
              <a:rPr lang="en-US" sz="2300" dirty="0" smtClean="0"/>
              <a:t> yang </a:t>
            </a:r>
            <a:r>
              <a:rPr lang="en-US" sz="2300" dirty="0" err="1" smtClean="0"/>
              <a:t>diharapkan</a:t>
            </a:r>
            <a:r>
              <a:rPr lang="en-US" sz="2300" dirty="0" smtClean="0"/>
              <a:t> </a:t>
            </a:r>
            <a:r>
              <a:rPr lang="en-US" sz="2300" dirty="0" err="1" smtClean="0"/>
              <a:t>dari</a:t>
            </a:r>
            <a:r>
              <a:rPr lang="en-US" sz="2300" dirty="0" smtClean="0"/>
              <a:t> </a:t>
            </a:r>
            <a:r>
              <a:rPr lang="en-US" sz="2300" dirty="0" err="1" smtClean="0"/>
              <a:t>adanya</a:t>
            </a:r>
            <a:r>
              <a:rPr lang="en-US" sz="2300" dirty="0" smtClean="0"/>
              <a:t> </a:t>
            </a:r>
            <a:r>
              <a:rPr lang="en-US" sz="2300" dirty="0" err="1" smtClean="0"/>
              <a:t>datawarehouse</a:t>
            </a:r>
            <a:r>
              <a:rPr lang="en-US" sz="2300" dirty="0" smtClean="0"/>
              <a:t> </a:t>
            </a:r>
            <a:r>
              <a:rPr lang="en-US" sz="2300" dirty="0" smtClean="0">
                <a:sym typeface="Wingdings" pitchFamily="2" charset="2"/>
              </a:rPr>
              <a:t> </a:t>
            </a:r>
            <a:r>
              <a:rPr lang="en-US" sz="2300" b="1" dirty="0" smtClean="0">
                <a:sym typeface="Wingdings" pitchFamily="2" charset="2"/>
              </a:rPr>
              <a:t>expectations</a:t>
            </a:r>
          </a:p>
          <a:p>
            <a:r>
              <a:rPr lang="en-US" sz="2300" dirty="0" err="1" smtClean="0">
                <a:sym typeface="Wingdings" pitchFamily="2" charset="2"/>
              </a:rPr>
              <a:t>Identifikasi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b="1" dirty="0" err="1" smtClean="0">
                <a:sym typeface="Wingdings" pitchFamily="2" charset="2"/>
              </a:rPr>
              <a:t>resiko</a:t>
            </a:r>
            <a:r>
              <a:rPr lang="en-US" sz="2300" b="1" dirty="0" smtClean="0">
                <a:sym typeface="Wingdings" pitchFamily="2" charset="2"/>
              </a:rPr>
              <a:t> </a:t>
            </a:r>
            <a:r>
              <a:rPr lang="en-US" sz="2300" b="1" dirty="0" err="1" smtClean="0">
                <a:sym typeface="Wingdings" pitchFamily="2" charset="2"/>
              </a:rPr>
              <a:t>proyek</a:t>
            </a:r>
            <a:r>
              <a:rPr lang="en-US" sz="2300" b="1" dirty="0" smtClean="0">
                <a:sym typeface="Wingdings" pitchFamily="2" charset="2"/>
              </a:rPr>
              <a:t> </a:t>
            </a:r>
            <a:r>
              <a:rPr lang="en-US" sz="2300" dirty="0" smtClean="0">
                <a:sym typeface="Wingdings" pitchFamily="2" charset="2"/>
              </a:rPr>
              <a:t> </a:t>
            </a:r>
            <a:r>
              <a:rPr lang="en-US" sz="2300" dirty="0" err="1" smtClean="0">
                <a:sym typeface="Wingdings" pitchFamily="2" charset="2"/>
              </a:rPr>
              <a:t>resiko</a:t>
            </a:r>
            <a:r>
              <a:rPr lang="en-US" sz="2300" dirty="0" smtClean="0">
                <a:sym typeface="Wingdings" pitchFamily="2" charset="2"/>
              </a:rPr>
              <a:t> yang </a:t>
            </a:r>
            <a:r>
              <a:rPr lang="en-US" sz="2300" dirty="0" err="1" smtClean="0">
                <a:sym typeface="Wingdings" pitchFamily="2" charset="2"/>
              </a:rPr>
              <a:t>mungkin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terjadi</a:t>
            </a:r>
            <a:r>
              <a:rPr lang="en-US" sz="2300" dirty="0" smtClean="0">
                <a:sym typeface="Wingdings" pitchFamily="2" charset="2"/>
              </a:rPr>
              <a:t>, </a:t>
            </a:r>
            <a:r>
              <a:rPr lang="en-US" sz="2300" dirty="0" err="1" smtClean="0">
                <a:sym typeface="Wingdings" pitchFamily="2" charset="2"/>
              </a:rPr>
              <a:t>biaya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proyek</a:t>
            </a:r>
            <a:r>
              <a:rPr lang="en-US" sz="2300" dirty="0" smtClean="0">
                <a:sym typeface="Wingdings" pitchFamily="2" charset="2"/>
              </a:rPr>
              <a:t> yang </a:t>
            </a:r>
            <a:r>
              <a:rPr lang="en-US" sz="2300" dirty="0" err="1" smtClean="0">
                <a:sym typeface="Wingdings" pitchFamily="2" charset="2"/>
              </a:rPr>
              <a:t>mungkin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hilang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dan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cara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mengurangi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resiko</a:t>
            </a:r>
            <a:r>
              <a:rPr lang="en-US" sz="2300" dirty="0" smtClean="0">
                <a:sym typeface="Wingdings" pitchFamily="2" charset="2"/>
              </a:rPr>
              <a:t>.</a:t>
            </a:r>
          </a:p>
          <a:p>
            <a:r>
              <a:rPr lang="en-US" sz="2300" dirty="0" err="1" smtClean="0">
                <a:sym typeface="Wingdings" pitchFamily="2" charset="2"/>
              </a:rPr>
              <a:t>Diskusikan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pendekatan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b="1" dirty="0" smtClean="0">
                <a:sym typeface="Wingdings" pitchFamily="2" charset="2"/>
              </a:rPr>
              <a:t>bottom-up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atau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b="1" dirty="0" smtClean="0">
                <a:sym typeface="Wingdings" pitchFamily="2" charset="2"/>
              </a:rPr>
              <a:t>top-down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secara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praktis</a:t>
            </a:r>
            <a:endParaRPr lang="en-US" sz="2300" dirty="0" smtClean="0">
              <a:sym typeface="Wingdings" pitchFamily="2" charset="2"/>
            </a:endParaRPr>
          </a:p>
          <a:p>
            <a:r>
              <a:rPr lang="en-US" sz="2300" b="1" dirty="0" smtClean="0">
                <a:sym typeface="Wingdings" pitchFamily="2" charset="2"/>
              </a:rPr>
              <a:t>Build or Buy</a:t>
            </a:r>
            <a:r>
              <a:rPr lang="en-US" sz="2300" dirty="0" smtClean="0">
                <a:sym typeface="Wingdings" pitchFamily="2" charset="2"/>
              </a:rPr>
              <a:t>, </a:t>
            </a:r>
            <a:r>
              <a:rPr lang="en-US" sz="2300" dirty="0" err="1" smtClean="0">
                <a:sym typeface="Wingdings" pitchFamily="2" charset="2"/>
              </a:rPr>
              <a:t>seimbangkan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antara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pengembangan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datawarehouse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dalam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perusahaan</a:t>
            </a:r>
            <a:r>
              <a:rPr lang="en-US" sz="2300" dirty="0" smtClean="0">
                <a:sym typeface="Wingdings" pitchFamily="2" charset="2"/>
              </a:rPr>
              <a:t> </a:t>
            </a:r>
            <a:r>
              <a:rPr lang="en-US" sz="2300" dirty="0" err="1" smtClean="0">
                <a:sym typeface="Wingdings" pitchFamily="2" charset="2"/>
              </a:rPr>
              <a:t>dengan</a:t>
            </a:r>
            <a:r>
              <a:rPr lang="en-US" sz="2300" dirty="0" smtClean="0">
                <a:sym typeface="Wingdings" pitchFamily="2" charset="2"/>
              </a:rPr>
              <a:t> vendor software yang </a:t>
            </a:r>
            <a:r>
              <a:rPr lang="en-US" sz="2300" dirty="0" err="1" smtClean="0">
                <a:sym typeface="Wingdings" pitchFamily="2" charset="2"/>
              </a:rPr>
              <a:t>digunakan</a:t>
            </a:r>
            <a:r>
              <a:rPr lang="en-US" sz="2300" dirty="0" smtClean="0">
                <a:sym typeface="Wingdings" pitchFamily="2" charset="2"/>
              </a:rPr>
              <a:t>.</a:t>
            </a:r>
          </a:p>
          <a:p>
            <a:r>
              <a:rPr lang="en-US" sz="2300" b="1" dirty="0" smtClean="0">
                <a:sym typeface="Wingdings" pitchFamily="2" charset="2"/>
              </a:rPr>
              <a:t>Single vendor </a:t>
            </a:r>
            <a:r>
              <a:rPr lang="en-US" sz="2300" dirty="0" smtClean="0">
                <a:sym typeface="Wingdings" pitchFamily="2" charset="2"/>
              </a:rPr>
              <a:t>(all integrated)</a:t>
            </a:r>
            <a:r>
              <a:rPr lang="en-US" sz="2300" b="1" dirty="0" smtClean="0">
                <a:sym typeface="Wingdings" pitchFamily="2" charset="2"/>
              </a:rPr>
              <a:t> or Best-of-Breed </a:t>
            </a:r>
            <a:r>
              <a:rPr lang="en-US" sz="2300" dirty="0" smtClean="0">
                <a:sym typeface="Wingdings" pitchFamily="2" charset="2"/>
              </a:rPr>
              <a:t>(fit specific function)</a:t>
            </a:r>
            <a:endParaRPr lang="en-US" sz="2300" b="1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663420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705489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Proyek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1547657"/>
            <a:ext cx="6038850" cy="464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Possible scenarios of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00200"/>
            <a:ext cx="568920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2. DEFINISIKAN KEBUTUHAN 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Dimensional</a:t>
            </a:r>
          </a:p>
          <a:p>
            <a:pPr marL="514350" indent="-514350">
              <a:buAutoNum type="alphaUcPeriod"/>
            </a:pPr>
            <a:r>
              <a:rPr lang="en-US" dirty="0" smtClean="0"/>
              <a:t>Information Packages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Definisikan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(</a:t>
            </a:r>
            <a:r>
              <a:rPr lang="en-US" i="1" dirty="0" smtClean="0"/>
              <a:t>Scope, Content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Dimensional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Penggunaan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bersifat</a:t>
            </a:r>
            <a:r>
              <a:rPr lang="en-US" sz="2800" dirty="0" smtClean="0"/>
              <a:t> </a:t>
            </a:r>
            <a:r>
              <a:rPr lang="en-US" sz="2800" b="1" dirty="0" smtClean="0"/>
              <a:t>unpredictable</a:t>
            </a:r>
          </a:p>
          <a:p>
            <a:r>
              <a:rPr lang="en-US" sz="2800" dirty="0" err="1" smtClean="0"/>
              <a:t>Manajer</a:t>
            </a:r>
            <a:r>
              <a:rPr lang="en-US" sz="2800" dirty="0" smtClean="0"/>
              <a:t> </a:t>
            </a:r>
            <a:r>
              <a:rPr lang="en-US" sz="2800" dirty="0" err="1" smtClean="0"/>
              <a:t>berpikir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dimensional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19400"/>
            <a:ext cx="53234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1927</TotalTime>
  <Words>1867</Words>
  <Application>Microsoft Office PowerPoint</Application>
  <PresentationFormat>On-screen Show (4:3)</PresentationFormat>
  <Paragraphs>199</Paragraphs>
  <Slides>22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Part 2.  Planning &amp; Requirements</vt:lpstr>
      <vt:lpstr>1. PERENCANAAN &amp; PROJECT MANAGEMENT</vt:lpstr>
      <vt:lpstr>Perencanaan</vt:lpstr>
      <vt:lpstr>Fase Pengembangan</vt:lpstr>
      <vt:lpstr>Fase Pengembangan</vt:lpstr>
      <vt:lpstr>Tim Proyek</vt:lpstr>
      <vt:lpstr>Possible scenarios of failure</vt:lpstr>
      <vt:lpstr>2. DEFINISIKAN KEBUTUHAN BISNIS</vt:lpstr>
      <vt:lpstr>Analisis Bisnis Secara Dimensional</vt:lpstr>
      <vt:lpstr>Analisis Bisnis Secara Dimensional</vt:lpstr>
      <vt:lpstr>Information Packages</vt:lpstr>
      <vt:lpstr>Pengumpulan Kebutuhan</vt:lpstr>
      <vt:lpstr>Pengumpulan Kebutuhan</vt:lpstr>
      <vt:lpstr>Definisikan Kebutuhan</vt:lpstr>
      <vt:lpstr>3. KEBUTUHAN SEBAGAI DRIVING FORCE UNTUK DATAWAREHOUSE</vt:lpstr>
      <vt:lpstr>Desain Data</vt:lpstr>
      <vt:lpstr>Perencanaan Arsitektur</vt:lpstr>
      <vt:lpstr>Perencanaan Arsitektur</vt:lpstr>
      <vt:lpstr>Perencanaan Arsitektur</vt:lpstr>
      <vt:lpstr>Perencanaan Arsitektur</vt:lpstr>
      <vt:lpstr>Spesifikasi Penyimpanan Data</vt:lpstr>
      <vt:lpstr>Strategi Penyampaian Informasi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50</cp:revision>
  <dcterms:created xsi:type="dcterms:W3CDTF">2015-09-18T09:01:52Z</dcterms:created>
  <dcterms:modified xsi:type="dcterms:W3CDTF">2017-09-13T05:29:22Z</dcterms:modified>
</cp:coreProperties>
</file>