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6" r:id="rId3"/>
    <p:sldId id="257" r:id="rId4"/>
    <p:sldId id="261" r:id="rId5"/>
    <p:sldId id="258" r:id="rId6"/>
    <p:sldId id="260" r:id="rId7"/>
    <p:sldId id="273" r:id="rId8"/>
    <p:sldId id="274" r:id="rId9"/>
    <p:sldId id="275" r:id="rId10"/>
    <p:sldId id="262" r:id="rId11"/>
    <p:sldId id="263" r:id="rId12"/>
    <p:sldId id="264" r:id="rId13"/>
    <p:sldId id="265" r:id="rId14"/>
    <p:sldId id="269" r:id="rId15"/>
    <p:sldId id="259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60" d="100"/>
          <a:sy n="60" d="100"/>
        </p:scale>
        <p:origin x="-1560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109D9-9340-47F9-9691-0A57246B2396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1AFCE-30F2-4F8C-A27A-850EFA214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1C213-AB1C-4C5F-9D26-1872B5C670D7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EBC58-E22C-4660-8B8B-2493BA7D6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EBC58-E22C-4660-8B8B-2493BA7D629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8463" y="0"/>
            <a:ext cx="3665537" cy="6858000"/>
          </a:xfrm>
          <a:prstGeom prst="rect">
            <a:avLst/>
          </a:prstGeom>
          <a:noFill/>
        </p:spPr>
      </p:pic>
      <p:sp>
        <p:nvSpPr>
          <p:cNvPr id="122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69469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568483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dirty="0" smtClean="0"/>
              <a:t>Click icon to add table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flipH="1">
            <a:off x="7615238" y="0"/>
            <a:ext cx="1524000" cy="1317625"/>
          </a:xfrm>
          <a:prstGeom prst="rect">
            <a:avLst/>
          </a:prstGeom>
          <a:noFill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620000" y="5757863"/>
            <a:ext cx="1524000" cy="1100137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8077200" y="617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#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Information Package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000" i="1" dirty="0" smtClean="0">
                <a:solidFill>
                  <a:schemeClr val="tx2">
                    <a:lumMod val="75000"/>
                  </a:schemeClr>
                </a:solidFill>
              </a:rPr>
              <a:t>The concept to gather requirement in DW</a:t>
            </a:r>
            <a:endParaRPr lang="en-US" sz="30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Hotel Occupancy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 this case, we want to come up with an information package for a hotel chain. The subject in this case is </a:t>
            </a:r>
            <a:r>
              <a:rPr lang="en-US" sz="2400" u="sng" dirty="0" smtClean="0"/>
              <a:t>hotel occupancy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We want to analyze occupancy of the rooms in the various </a:t>
            </a:r>
            <a:r>
              <a:rPr lang="en-US" sz="2400" u="sng" dirty="0" smtClean="0"/>
              <a:t>branches of the hotel </a:t>
            </a:r>
            <a:r>
              <a:rPr lang="en-US" sz="2400" dirty="0" smtClean="0"/>
              <a:t>chain. </a:t>
            </a:r>
          </a:p>
          <a:p>
            <a:r>
              <a:rPr lang="en-US" sz="2400" dirty="0" smtClean="0"/>
              <a:t>We want to analyze the occupancy by individual hotels and by </a:t>
            </a:r>
            <a:r>
              <a:rPr lang="en-US" sz="2400" u="sng" dirty="0" smtClean="0"/>
              <a:t>room types</a:t>
            </a:r>
            <a:r>
              <a:rPr lang="en-US" sz="2400" dirty="0" smtClean="0"/>
              <a:t>. So, hotel and room type are critical business dimensions for the analysis. </a:t>
            </a:r>
          </a:p>
          <a:p>
            <a:r>
              <a:rPr lang="en-US" sz="2400" dirty="0" smtClean="0"/>
              <a:t>As in the other case, we also need to include the </a:t>
            </a:r>
            <a:r>
              <a:rPr lang="en-US" sz="2400" u="sng" dirty="0" smtClean="0"/>
              <a:t>time</a:t>
            </a:r>
            <a:r>
              <a:rPr lang="en-US" sz="2400" dirty="0" smtClean="0"/>
              <a:t> dimension. </a:t>
            </a:r>
          </a:p>
          <a:p>
            <a:r>
              <a:rPr lang="en-US" sz="2400" dirty="0" smtClean="0"/>
              <a:t>In the hotel occupancy information package, the dimensions to be included are </a:t>
            </a:r>
            <a:r>
              <a:rPr lang="en-US" sz="2400" b="1" dirty="0" smtClean="0"/>
              <a:t>hotel, room type, and time.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Package Diagram of Hotel Occupancy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6757"/>
          <a:stretch>
            <a:fillRect/>
          </a:stretch>
        </p:blipFill>
        <p:spPr bwMode="auto">
          <a:xfrm>
            <a:off x="1447800" y="1371600"/>
            <a:ext cx="6273851" cy="5257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information package diagrams crystallize the information requirements for the data warehouse. </a:t>
            </a:r>
          </a:p>
          <a:p>
            <a:r>
              <a:rPr lang="en-US" dirty="0" smtClean="0"/>
              <a:t>They contain the critical metrics measuring the performance of the business units, the business dimensions along which the metrics are analyzed, and the details of how drill-down and roll-up analyses are done.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Package Diagram of Automaker Sales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149" y="1295400"/>
            <a:ext cx="6773702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29746" y="6248400"/>
            <a:ext cx="6618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Data </a:t>
            </a:r>
            <a:r>
              <a:rPr lang="en-US" dirty="0" err="1" smtClean="0">
                <a:solidFill>
                  <a:srgbClr val="FF0000"/>
                </a:solidFill>
              </a:rPr>
              <a:t>pada</a:t>
            </a:r>
            <a:r>
              <a:rPr lang="en-US" dirty="0" smtClean="0">
                <a:solidFill>
                  <a:srgbClr val="FF0000"/>
                </a:solidFill>
              </a:rPr>
              <a:t> facts </a:t>
            </a:r>
            <a:r>
              <a:rPr lang="en-US" dirty="0" err="1" smtClean="0">
                <a:solidFill>
                  <a:srgbClr val="FF0000"/>
                </a:solidFill>
              </a:rPr>
              <a:t>dijadikan</a:t>
            </a:r>
            <a:r>
              <a:rPr lang="en-US" dirty="0" smtClean="0">
                <a:solidFill>
                  <a:srgbClr val="FF0000"/>
                </a:solidFill>
              </a:rPr>
              <a:t> measurement </a:t>
            </a:r>
            <a:r>
              <a:rPr lang="en-US" dirty="0" err="1" smtClean="0">
                <a:solidFill>
                  <a:srgbClr val="FF0000"/>
                </a:solidFill>
              </a:rPr>
              <a:t>pada</a:t>
            </a:r>
            <a:r>
              <a:rPr lang="en-US" dirty="0" smtClean="0">
                <a:solidFill>
                  <a:srgbClr val="FF0000"/>
                </a:solidFill>
              </a:rPr>
              <a:t> database OLAP.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Data facts </a:t>
            </a:r>
            <a:r>
              <a:rPr lang="en-US" dirty="0" err="1" smtClean="0">
                <a:solidFill>
                  <a:srgbClr val="FF0000"/>
                </a:solidFill>
              </a:rPr>
              <a:t>dijadikan</a:t>
            </a:r>
            <a:r>
              <a:rPr lang="en-US" dirty="0" smtClean="0">
                <a:solidFill>
                  <a:srgbClr val="FF0000"/>
                </a:solidFill>
              </a:rPr>
              <a:t> field </a:t>
            </a:r>
            <a:r>
              <a:rPr lang="en-US" dirty="0" err="1" smtClean="0">
                <a:solidFill>
                  <a:srgbClr val="FF0000"/>
                </a:solidFill>
              </a:rPr>
              <a:t>pada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tabel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fakta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Package Diagram of Automaker Sales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1664" y="1295400"/>
            <a:ext cx="6740672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29746" y="6248400"/>
            <a:ext cx="7622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Setiap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dimensi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dijadikan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tabel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dimensi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berelasi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dengan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tabel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fakta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Tabel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dimensi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dapat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dinormalisasi</a:t>
            </a:r>
            <a:r>
              <a:rPr lang="en-US" dirty="0" smtClean="0">
                <a:solidFill>
                  <a:srgbClr val="FF0000"/>
                </a:solidFill>
              </a:rPr>
              <a:t> (snowflake) </a:t>
            </a:r>
            <a:r>
              <a:rPr lang="en-US" dirty="0" err="1" smtClean="0">
                <a:solidFill>
                  <a:srgbClr val="FF0000"/>
                </a:solidFill>
              </a:rPr>
              <a:t>maupun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tidak</a:t>
            </a:r>
            <a:r>
              <a:rPr lang="en-US" dirty="0" smtClean="0">
                <a:solidFill>
                  <a:srgbClr val="FF0000"/>
                </a:solidFill>
              </a:rPr>
              <a:t> (star).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Paulraj</a:t>
            </a:r>
            <a:r>
              <a:rPr lang="en-US" dirty="0" smtClean="0"/>
              <a:t> </a:t>
            </a:r>
            <a:r>
              <a:rPr lang="en-US" dirty="0" err="1" smtClean="0"/>
              <a:t>Ponniah</a:t>
            </a:r>
            <a:endParaRPr lang="en-US" dirty="0" smtClean="0"/>
          </a:p>
          <a:p>
            <a:r>
              <a:rPr lang="en-US" dirty="0" smtClean="0"/>
              <a:t>Oracle Data Warehouse Guide</a:t>
            </a:r>
          </a:p>
          <a:p>
            <a:r>
              <a:rPr lang="en-US" dirty="0" err="1" smtClean="0"/>
              <a:t>Pentaho</a:t>
            </a:r>
            <a:r>
              <a:rPr lang="en-US" dirty="0" smtClean="0"/>
              <a:t>: </a:t>
            </a:r>
            <a:r>
              <a:rPr lang="en-US" dirty="0" err="1" smtClean="0"/>
              <a:t>Solusi</a:t>
            </a:r>
            <a:r>
              <a:rPr lang="en-US" dirty="0" smtClean="0"/>
              <a:t> Open Source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membangun</a:t>
            </a:r>
            <a:r>
              <a:rPr lang="en-US" dirty="0" smtClean="0"/>
              <a:t> Data Warehouse (</a:t>
            </a:r>
            <a:r>
              <a:rPr lang="en-US" dirty="0" err="1" smtClean="0"/>
              <a:t>Mulyana</a:t>
            </a:r>
            <a:r>
              <a:rPr lang="en-US" dirty="0" smtClean="0"/>
              <a:t>, 2014)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410200"/>
          </a:xfrm>
        </p:spPr>
        <p:txBody>
          <a:bodyPr/>
          <a:lstStyle/>
          <a:p>
            <a:pPr marL="514350" indent="-514350">
              <a:buNone/>
            </a:pPr>
            <a:r>
              <a:rPr lang="en-US" sz="2400" dirty="0" err="1" smtClean="0"/>
              <a:t>BigBook</a:t>
            </a:r>
            <a:r>
              <a:rPr lang="en-US" sz="2400" dirty="0" smtClean="0"/>
              <a:t>, Inc. is a large book distributor with domestic and international distribution channels. The company orders from publishers and distributes publications to all the leading booksellers. Initially, you want to build a data warehouse to analyze shipments that are made from the company’s many warehouses. Determine the metrics or facts and the business dimensions. </a:t>
            </a:r>
            <a:r>
              <a:rPr lang="en-US" sz="2400" dirty="0" smtClean="0"/>
              <a:t>Draw </a:t>
            </a:r>
            <a:r>
              <a:rPr lang="en-US" sz="2400" dirty="0" smtClean="0"/>
              <a:t>an information package diagram</a:t>
            </a:r>
            <a:r>
              <a:rPr lang="en-US" sz="2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257800"/>
          </a:xfrm>
        </p:spPr>
        <p:txBody>
          <a:bodyPr/>
          <a:lstStyle/>
          <a:p>
            <a:r>
              <a:rPr lang="en-US" dirty="0" smtClean="0"/>
              <a:t>Online Analytical Processing (OLAP),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data </a:t>
            </a:r>
            <a:r>
              <a:rPr lang="en-US" dirty="0" err="1" smtClean="0"/>
              <a:t>dasar</a:t>
            </a:r>
            <a:r>
              <a:rPr lang="en-US" dirty="0" smtClean="0"/>
              <a:t> (</a:t>
            </a:r>
            <a:r>
              <a:rPr lang="en-US" dirty="0" err="1" smtClean="0"/>
              <a:t>Mulyana</a:t>
            </a:r>
            <a:r>
              <a:rPr lang="en-US" dirty="0" smtClean="0"/>
              <a:t>, 2014):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Measures: data </a:t>
            </a:r>
            <a:r>
              <a:rPr lang="en-US" dirty="0" err="1" smtClean="0"/>
              <a:t>bilangan</a:t>
            </a:r>
            <a:r>
              <a:rPr lang="en-US" dirty="0" smtClean="0"/>
              <a:t> yang </a:t>
            </a:r>
            <a:r>
              <a:rPr lang="en-US" dirty="0" err="1" smtClean="0"/>
              <a:t>terukur</a:t>
            </a:r>
            <a:r>
              <a:rPr lang="en-US" dirty="0" smtClean="0"/>
              <a:t> </a:t>
            </a:r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dirty="0" err="1" smtClean="0"/>
              <a:t>kuantitas</a:t>
            </a:r>
            <a:r>
              <a:rPr lang="en-US" dirty="0" smtClean="0"/>
              <a:t>, </a:t>
            </a:r>
            <a:r>
              <a:rPr lang="en-US" dirty="0" err="1" smtClean="0"/>
              <a:t>harga</a:t>
            </a:r>
            <a:r>
              <a:rPr lang="en-US" dirty="0" smtClean="0"/>
              <a:t>, </a:t>
            </a:r>
            <a:r>
              <a:rPr lang="en-US" dirty="0" err="1" smtClean="0"/>
              <a:t>nilai</a:t>
            </a:r>
            <a:r>
              <a:rPr lang="en-US" dirty="0" smtClean="0"/>
              <a:t> rata-rata,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dsb</a:t>
            </a:r>
            <a:r>
              <a:rPr lang="en-US" dirty="0" smtClean="0"/>
              <a:t>.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b="1" u="sng" dirty="0" err="1" smtClean="0">
                <a:sym typeface="Wingdings" pitchFamily="2" charset="2"/>
              </a:rPr>
              <a:t>ada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di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tabel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fakta</a:t>
            </a:r>
            <a:endParaRPr lang="en-US" b="1" u="sng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Dimension: </a:t>
            </a:r>
            <a:r>
              <a:rPr lang="en-US" dirty="0" err="1" smtClean="0"/>
              <a:t>kategori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measures,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tingkatan</a:t>
            </a:r>
            <a:r>
              <a:rPr lang="en-US" dirty="0" smtClean="0"/>
              <a:t> (level).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tingkatan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, </a:t>
            </a:r>
            <a:r>
              <a:rPr lang="en-US" dirty="0" err="1" smtClean="0"/>
              <a:t>kuartal</a:t>
            </a:r>
            <a:r>
              <a:rPr lang="en-US" dirty="0" smtClean="0"/>
              <a:t>, </a:t>
            </a:r>
            <a:r>
              <a:rPr lang="en-US" dirty="0" err="1" smtClean="0"/>
              <a:t>bulan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.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b="1" u="sng" dirty="0" err="1" smtClean="0">
                <a:sym typeface="Wingdings" pitchFamily="2" charset="2"/>
              </a:rPr>
              <a:t>ada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di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tabel</a:t>
            </a:r>
            <a:r>
              <a:rPr lang="en-US" b="1" u="sng" dirty="0" smtClean="0">
                <a:sym typeface="Wingdings" pitchFamily="2" charset="2"/>
              </a:rPr>
              <a:t> </a:t>
            </a:r>
            <a:r>
              <a:rPr lang="en-US" b="1" u="sng" dirty="0" err="1" smtClean="0">
                <a:sym typeface="Wingdings" pitchFamily="2" charset="2"/>
              </a:rPr>
              <a:t>dimensi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Information Package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Why? </a:t>
            </a:r>
          </a:p>
          <a:p>
            <a:pPr>
              <a:buNone/>
            </a:pPr>
            <a:r>
              <a:rPr lang="en-US" dirty="0" smtClean="0"/>
              <a:t>Because the requirements of DW </a:t>
            </a:r>
            <a:r>
              <a:rPr lang="en-US" u="sng" dirty="0" smtClean="0"/>
              <a:t>cannot be fully determined.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800" dirty="0" smtClean="0"/>
              <a:t>We have noted that the users tend to think in terms of business dimensions and analyze measurements along such business dimensions.</a:t>
            </a:r>
          </a:p>
          <a:p>
            <a:r>
              <a:rPr lang="en-US" sz="2800" dirty="0" smtClean="0"/>
              <a:t>You come up with what is known as an information package for the </a:t>
            </a:r>
            <a:r>
              <a:rPr lang="en-US" sz="2800" dirty="0" err="1" smtClean="0"/>
              <a:t>speciﬁc</a:t>
            </a:r>
            <a:r>
              <a:rPr lang="en-US" sz="2800" dirty="0" smtClean="0"/>
              <a:t> subject.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Information Package For Analyzing Sales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131" r="4084" b="5744"/>
          <a:stretch>
            <a:fillRect/>
          </a:stretch>
        </p:blipFill>
        <p:spPr bwMode="auto">
          <a:xfrm>
            <a:off x="1066800" y="1524000"/>
            <a:ext cx="6705600" cy="5001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  <a:latin typeface="Times New Roman"/>
              </a:rPr>
              <a:t>A </a:t>
            </a:r>
            <a:r>
              <a:rPr lang="en-US" sz="2800" b="1" dirty="0" smtClean="0">
                <a:solidFill>
                  <a:srgbClr val="0000CC"/>
                </a:solidFill>
                <a:latin typeface="Kartika"/>
              </a:rPr>
              <a:t>dimension</a:t>
            </a:r>
            <a:r>
              <a:rPr lang="en-US" sz="2800" b="1" dirty="0" smtClean="0">
                <a:solidFill>
                  <a:srgbClr val="000000"/>
                </a:solidFill>
                <a:latin typeface="Times New Roman"/>
              </a:rPr>
              <a:t> is a structure that categorizes data in order to enable users to answer business questions. </a:t>
            </a:r>
          </a:p>
          <a:p>
            <a:pPr>
              <a:buNone/>
            </a:pPr>
            <a:endParaRPr lang="en-US" sz="2800" b="1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en-US" sz="2800" dirty="0" smtClean="0"/>
              <a:t>Example of dimensions are customers, products, and time.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9554" r="6238"/>
          <a:stretch>
            <a:fillRect/>
          </a:stretch>
        </p:blipFill>
        <p:spPr bwMode="auto">
          <a:xfrm>
            <a:off x="76200" y="990600"/>
            <a:ext cx="5334000" cy="578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Hierarchy of Dimension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1752600"/>
            <a:ext cx="5334000" cy="4876800"/>
          </a:xfrm>
        </p:spPr>
        <p:txBody>
          <a:bodyPr/>
          <a:lstStyle/>
          <a:p>
            <a:r>
              <a:rPr lang="en-US" sz="2400" dirty="0" smtClean="0"/>
              <a:t>1:n relationships between  the levels of a hierarchy.</a:t>
            </a:r>
          </a:p>
          <a:p>
            <a:r>
              <a:rPr lang="en-US" sz="2400" dirty="0" smtClean="0"/>
              <a:t>Going up a level in the hierarchy is called rolling up and going down a level in the hierarchy is called drilling down.</a:t>
            </a:r>
          </a:p>
          <a:p>
            <a:r>
              <a:rPr lang="en-US" sz="2200" b="1" dirty="0" smtClean="0">
                <a:solidFill>
                  <a:srgbClr val="CC3300"/>
                </a:solidFill>
                <a:latin typeface="Comic Sans MS" pitchFamily="66" charset="0"/>
              </a:rPr>
              <a:t>Within the customer dimension, customers roll up to city. Then cities roll up to state. Then states roll up to country. Then countries roll up to </a:t>
            </a:r>
            <a:r>
              <a:rPr lang="en-US" sz="2200" b="1" dirty="0" err="1" smtClean="0">
                <a:solidFill>
                  <a:srgbClr val="CC3300"/>
                </a:solidFill>
                <a:latin typeface="Comic Sans MS" pitchFamily="66" charset="0"/>
              </a:rPr>
              <a:t>subregion</a:t>
            </a:r>
            <a:r>
              <a:rPr lang="en-US" sz="2200" b="1" dirty="0" smtClean="0">
                <a:solidFill>
                  <a:srgbClr val="CC3300"/>
                </a:solidFill>
                <a:latin typeface="Comic Sans MS" pitchFamily="66" charset="0"/>
              </a:rPr>
              <a:t>. Finally, </a:t>
            </a:r>
            <a:r>
              <a:rPr lang="en-US" sz="2200" b="1" dirty="0" err="1" smtClean="0">
                <a:solidFill>
                  <a:srgbClr val="CC3300"/>
                </a:solidFill>
                <a:latin typeface="Comic Sans MS" pitchFamily="66" charset="0"/>
              </a:rPr>
              <a:t>subregions</a:t>
            </a:r>
            <a:r>
              <a:rPr lang="en-US" sz="2200" b="1" dirty="0" smtClean="0">
                <a:solidFill>
                  <a:srgbClr val="CC3300"/>
                </a:solidFill>
                <a:latin typeface="Comic Sans MS" pitchFamily="66" charset="0"/>
              </a:rPr>
              <a:t> roll up to region.</a:t>
            </a:r>
            <a:endParaRPr lang="en-US" sz="2200" b="1" dirty="0">
              <a:solidFill>
                <a:srgbClr val="CC3300"/>
              </a:solidFill>
              <a:latin typeface="Comic Sans MS" pitchFamily="66" charset="0"/>
            </a:endParaRPr>
          </a:p>
        </p:txBody>
      </p:sp>
      <p:sp>
        <p:nvSpPr>
          <p:cNvPr id="5" name="Up Arrow 4"/>
          <p:cNvSpPr/>
          <p:nvPr/>
        </p:nvSpPr>
        <p:spPr bwMode="auto">
          <a:xfrm>
            <a:off x="2133600" y="5105400"/>
            <a:ext cx="304800" cy="1371600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571500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Roll Up</a:t>
            </a:r>
            <a:endParaRPr lang="en-US" dirty="0"/>
          </a:p>
        </p:txBody>
      </p:sp>
      <p:sp>
        <p:nvSpPr>
          <p:cNvPr id="9" name="Down Arrow 8"/>
          <p:cNvSpPr/>
          <p:nvPr/>
        </p:nvSpPr>
        <p:spPr bwMode="auto">
          <a:xfrm>
            <a:off x="2133600" y="1981200"/>
            <a:ext cx="228600" cy="13716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9800" y="236220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Drill Down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Granularity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Granularity refers to </a:t>
            </a:r>
            <a:r>
              <a:rPr lang="en-US" u="sng" dirty="0" smtClean="0"/>
              <a:t>the level of detail or summarization</a:t>
            </a:r>
            <a:r>
              <a:rPr lang="en-US" dirty="0" smtClean="0"/>
              <a:t> of the units of data in the data warehouse. </a:t>
            </a:r>
          </a:p>
          <a:p>
            <a:r>
              <a:rPr lang="en-US" sz="2800" dirty="0" smtClean="0"/>
              <a:t>The more detail there is, the lower the level of granularity. The less detail there is, the higher the level of granularity.</a:t>
            </a:r>
          </a:p>
          <a:p>
            <a:r>
              <a:rPr lang="en-US" sz="2800" dirty="0" smtClean="0"/>
              <a:t>For example, a simple transaction would be at a low level of granularity. A summary of all transactions for the month would be at a high level of granularity.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Granularity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179024"/>
            <a:ext cx="5634038" cy="5526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Granularity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015194"/>
            <a:ext cx="4953000" cy="576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3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CC0066"/>
        </a:dk1>
        <a:lt1>
          <a:srgbClr val="FFFFFF"/>
        </a:lt1>
        <a:dk2>
          <a:srgbClr val="CC0066"/>
        </a:dk2>
        <a:lt2>
          <a:srgbClr val="993366"/>
        </a:lt2>
        <a:accent1>
          <a:srgbClr val="FFFFCC"/>
        </a:accent1>
        <a:accent2>
          <a:srgbClr val="663366"/>
        </a:accent2>
        <a:accent3>
          <a:srgbClr val="FFFFFF"/>
        </a:accent3>
        <a:accent4>
          <a:srgbClr val="AE0056"/>
        </a:accent4>
        <a:accent5>
          <a:srgbClr val="FFFFE2"/>
        </a:accent5>
        <a:accent6>
          <a:srgbClr val="5C2D5C"/>
        </a:accent6>
        <a:hlink>
          <a:srgbClr val="CC0033"/>
        </a:hlink>
        <a:folHlink>
          <a:srgbClr val="CC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CC0066"/>
        </a:dk1>
        <a:lt1>
          <a:srgbClr val="FFFFFF"/>
        </a:lt1>
        <a:dk2>
          <a:srgbClr val="CC0066"/>
        </a:dk2>
        <a:lt2>
          <a:srgbClr val="993366"/>
        </a:lt2>
        <a:accent1>
          <a:srgbClr val="FFFFCC"/>
        </a:accent1>
        <a:accent2>
          <a:srgbClr val="663366"/>
        </a:accent2>
        <a:accent3>
          <a:srgbClr val="FFFFFF"/>
        </a:accent3>
        <a:accent4>
          <a:srgbClr val="AE0056"/>
        </a:accent4>
        <a:accent5>
          <a:srgbClr val="FFFFE2"/>
        </a:accent5>
        <a:accent6>
          <a:srgbClr val="5C2D5C"/>
        </a:accent6>
        <a:hlink>
          <a:srgbClr val="CC0033"/>
        </a:hlink>
        <a:folHlink>
          <a:srgbClr val="FF01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784</TotalTime>
  <Words>638</Words>
  <Application>Microsoft Office PowerPoint</Application>
  <PresentationFormat>On-screen Show (4:3)</PresentationFormat>
  <Paragraphs>51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Theme3</vt:lpstr>
      <vt:lpstr>Information Package</vt:lpstr>
      <vt:lpstr>OLAP</vt:lpstr>
      <vt:lpstr>Information Package</vt:lpstr>
      <vt:lpstr>An Information Package For Analyzing Sales</vt:lpstr>
      <vt:lpstr>Dimensions</vt:lpstr>
      <vt:lpstr>Hierarchy of Dimension</vt:lpstr>
      <vt:lpstr>Granularity</vt:lpstr>
      <vt:lpstr>Granularity</vt:lpstr>
      <vt:lpstr>Granularity</vt:lpstr>
      <vt:lpstr>Example of Hotel Occupancy</vt:lpstr>
      <vt:lpstr>Information Package Diagram of Hotel Occupancy</vt:lpstr>
      <vt:lpstr>Slide 12</vt:lpstr>
      <vt:lpstr>Information Package Diagram of Automaker Sales</vt:lpstr>
      <vt:lpstr>Information Package Diagram of Automaker Sales</vt:lpstr>
      <vt:lpstr>Referensi</vt:lpstr>
      <vt:lpstr>Tugas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Package</dc:title>
  <dc:creator>Niken</dc:creator>
  <cp:lastModifiedBy>Asus</cp:lastModifiedBy>
  <cp:revision>15</cp:revision>
  <dcterms:created xsi:type="dcterms:W3CDTF">2006-08-16T00:00:00Z</dcterms:created>
  <dcterms:modified xsi:type="dcterms:W3CDTF">2018-09-02T15:24:03Z</dcterms:modified>
</cp:coreProperties>
</file>