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57" r:id="rId4"/>
    <p:sldId id="258" r:id="rId5"/>
    <p:sldId id="260" r:id="rId6"/>
    <p:sldId id="259" r:id="rId7"/>
    <p:sldId id="261" r:id="rId8"/>
    <p:sldId id="262" r:id="rId9"/>
    <p:sldId id="264" r:id="rId10"/>
    <p:sldId id="265" r:id="rId11"/>
    <p:sldId id="266" r:id="rId12"/>
    <p:sldId id="267" r:id="rId13"/>
    <p:sldId id="268" r:id="rId14"/>
    <p:sldId id="269" r:id="rId15"/>
    <p:sldId id="270" r:id="rId16"/>
    <p:sldId id="272" r:id="rId17"/>
    <p:sldId id="271" r:id="rId18"/>
    <p:sldId id="273"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3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A58EEC-23D5-4BE8-8514-FC685F42E888}" type="datetimeFigureOut">
              <a:rPr lang="en-US" smtClean="0"/>
              <a:pPr/>
              <a:t>9/17/2018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49ABB5-EAA1-4F30-90EA-5A09CB914BF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Entitas</a:t>
            </a:r>
            <a:r>
              <a:rPr lang="en-US" dirty="0" smtClean="0"/>
              <a:t>: </a:t>
            </a:r>
            <a:r>
              <a:rPr lang="en-US" dirty="0" err="1" smtClean="0"/>
              <a:t>merepresentasikan</a:t>
            </a:r>
            <a:r>
              <a:rPr lang="en-US" dirty="0" smtClean="0"/>
              <a:t> </a:t>
            </a:r>
            <a:r>
              <a:rPr lang="en-US" dirty="0" err="1" smtClean="0"/>
              <a:t>sekumpulan</a:t>
            </a:r>
            <a:r>
              <a:rPr lang="en-US" baseline="0" dirty="0" smtClean="0"/>
              <a:t> </a:t>
            </a:r>
            <a:r>
              <a:rPr lang="en-US" baseline="0" dirty="0" err="1" smtClean="0"/>
              <a:t>informasi</a:t>
            </a:r>
            <a:endParaRPr lang="en-US" baseline="0" dirty="0" smtClean="0"/>
          </a:p>
          <a:p>
            <a:r>
              <a:rPr lang="en-US" baseline="0" dirty="0" err="1" smtClean="0"/>
              <a:t>Atribut</a:t>
            </a:r>
            <a:r>
              <a:rPr lang="en-US" baseline="0" dirty="0" smtClean="0"/>
              <a:t>: </a:t>
            </a:r>
            <a:r>
              <a:rPr lang="en-US" baseline="0" dirty="0" err="1" smtClean="0"/>
              <a:t>komponen</a:t>
            </a:r>
            <a:r>
              <a:rPr lang="en-US" baseline="0" dirty="0" smtClean="0"/>
              <a:t> </a:t>
            </a:r>
            <a:r>
              <a:rPr lang="en-US" baseline="0" dirty="0" err="1" smtClean="0"/>
              <a:t>dari</a:t>
            </a:r>
            <a:r>
              <a:rPr lang="en-US" baseline="0" dirty="0" smtClean="0"/>
              <a:t> </a:t>
            </a:r>
            <a:r>
              <a:rPr lang="en-US" baseline="0" dirty="0" err="1" smtClean="0"/>
              <a:t>entitas</a:t>
            </a:r>
            <a:r>
              <a:rPr lang="en-US" baseline="0" dirty="0" smtClean="0"/>
              <a:t> yang </a:t>
            </a:r>
            <a:r>
              <a:rPr lang="en-US" baseline="0" dirty="0" err="1" smtClean="0"/>
              <a:t>mendefinisikan</a:t>
            </a:r>
            <a:r>
              <a:rPr lang="en-US" baseline="0" dirty="0" smtClean="0"/>
              <a:t> </a:t>
            </a:r>
            <a:r>
              <a:rPr lang="en-US" baseline="0" dirty="0" err="1" smtClean="0"/>
              <a:t>keunikan</a:t>
            </a:r>
            <a:r>
              <a:rPr lang="en-US" baseline="0" dirty="0" smtClean="0"/>
              <a:t> </a:t>
            </a:r>
            <a:r>
              <a:rPr lang="en-US" baseline="0" dirty="0" err="1" smtClean="0"/>
              <a:t>sebuah</a:t>
            </a:r>
            <a:r>
              <a:rPr lang="en-US" baseline="0" dirty="0" smtClean="0"/>
              <a:t> </a:t>
            </a:r>
            <a:r>
              <a:rPr lang="en-US" baseline="0" dirty="0" err="1" smtClean="0"/>
              <a:t>entitas</a:t>
            </a:r>
            <a:endParaRPr lang="en-US" baseline="0" dirty="0" smtClean="0"/>
          </a:p>
          <a:p>
            <a:r>
              <a:rPr lang="en-US" baseline="0" dirty="0" err="1" smtClean="0"/>
              <a:t>Relasi</a:t>
            </a:r>
            <a:r>
              <a:rPr lang="en-US" baseline="0" dirty="0" smtClean="0"/>
              <a:t>: </a:t>
            </a:r>
            <a:r>
              <a:rPr lang="en-US" baseline="0" dirty="0" err="1" smtClean="0"/>
              <a:t>hubungan</a:t>
            </a:r>
            <a:r>
              <a:rPr lang="en-US" baseline="0" dirty="0" smtClean="0"/>
              <a:t> </a:t>
            </a:r>
            <a:r>
              <a:rPr lang="en-US" baseline="0" dirty="0" err="1" smtClean="0"/>
              <a:t>antar</a:t>
            </a:r>
            <a:r>
              <a:rPr lang="en-US" baseline="0" dirty="0" smtClean="0"/>
              <a:t> </a:t>
            </a:r>
            <a:r>
              <a:rPr lang="en-US" baseline="0" dirty="0" err="1" smtClean="0"/>
              <a:t>entitas</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D49ABB5-EAA1-4F30-90EA-5A09CB914BF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NIM</a:t>
            </a:r>
            <a:r>
              <a:rPr lang="en-US" baseline="0" dirty="0" smtClean="0"/>
              <a:t> </a:t>
            </a:r>
            <a:r>
              <a:rPr lang="en-US" baseline="0" dirty="0" err="1" smtClean="0"/>
              <a:t>kurang</a:t>
            </a:r>
            <a:r>
              <a:rPr lang="en-US" baseline="0" dirty="0" smtClean="0"/>
              <a:t> </a:t>
            </a:r>
            <a:r>
              <a:rPr lang="en-US" baseline="0" dirty="0" err="1" smtClean="0"/>
              <a:t>perlu</a:t>
            </a:r>
            <a:r>
              <a:rPr lang="en-US" baseline="0" dirty="0" smtClean="0"/>
              <a:t> surrogate keys </a:t>
            </a:r>
            <a:r>
              <a:rPr lang="en-US" baseline="0" dirty="0" err="1" smtClean="0"/>
              <a:t>karena</a:t>
            </a:r>
            <a:r>
              <a:rPr lang="en-US" baseline="0" dirty="0" smtClean="0"/>
              <a:t> </a:t>
            </a:r>
            <a:r>
              <a:rPr lang="en-US" baseline="0" dirty="0" err="1" smtClean="0"/>
              <a:t>perubahan</a:t>
            </a:r>
            <a:r>
              <a:rPr lang="en-US" baseline="0" dirty="0" smtClean="0"/>
              <a:t> </a:t>
            </a:r>
            <a:r>
              <a:rPr lang="en-US" baseline="0" dirty="0" err="1" smtClean="0"/>
              <a:t>nim</a:t>
            </a:r>
            <a:r>
              <a:rPr lang="en-US" baseline="0" dirty="0" smtClean="0"/>
              <a:t> </a:t>
            </a:r>
            <a:r>
              <a:rPr lang="en-US" baseline="0" dirty="0" err="1" smtClean="0"/>
              <a:t>seorang</a:t>
            </a:r>
            <a:r>
              <a:rPr lang="en-US" baseline="0" dirty="0" smtClean="0"/>
              <a:t> </a:t>
            </a:r>
            <a:r>
              <a:rPr lang="en-US" baseline="0" dirty="0" err="1" smtClean="0"/>
              <a:t>mahasiswa</a:t>
            </a:r>
            <a:r>
              <a:rPr lang="en-US" baseline="0" dirty="0" smtClean="0"/>
              <a:t> yang </a:t>
            </a:r>
            <a:r>
              <a:rPr lang="en-US" baseline="0" dirty="0" err="1" smtClean="0"/>
              <a:t>sama</a:t>
            </a:r>
            <a:r>
              <a:rPr lang="en-US" baseline="0" dirty="0" smtClean="0"/>
              <a:t> </a:t>
            </a:r>
            <a:r>
              <a:rPr lang="en-US" baseline="0" dirty="0" err="1" smtClean="0"/>
              <a:t>di</a:t>
            </a:r>
            <a:r>
              <a:rPr lang="en-US" baseline="0" dirty="0" smtClean="0"/>
              <a:t> UB </a:t>
            </a:r>
            <a:r>
              <a:rPr lang="en-US" baseline="0" dirty="0" err="1" smtClean="0"/>
              <a:t>jarang</a:t>
            </a:r>
            <a:r>
              <a:rPr lang="en-US" baseline="0" dirty="0" smtClean="0"/>
              <a:t> </a:t>
            </a:r>
            <a:r>
              <a:rPr lang="en-US" baseline="0" dirty="0" err="1" smtClean="0"/>
              <a:t>terjadi</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1D49ABB5-EAA1-4F30-90EA-5A09CB914BF7}"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3F416CD-67A3-4CF0-A210-F6AF31AC147F}" type="datetimeFigureOut">
              <a:rPr lang="en-US" smtClean="0"/>
              <a:pPr/>
              <a:t>9/17/2018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solidFill>
                  <a:srgbClr val="464653"/>
                </a:solidFill>
              </a:rPr>
              <a:pPr/>
              <a:t>9/17/2018</a:t>
            </a:fld>
            <a:endParaRPr lang="en-US" sz="1600" dirty="0">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solidFill>
                  <a:srgbClr val="DDE9EC"/>
                </a:solidFill>
              </a:rPr>
              <a:pPr/>
              <a:t>9/17/2018</a:t>
            </a:fld>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9" name="Slide Number Placeholder 8"/>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4" name="Footer Placeholder 3"/>
          <p:cNvSpPr>
            <a:spLocks noGrp="1"/>
          </p:cNvSpPr>
          <p:nvPr>
            <p:ph type="ftr" sz="quarter" idx="11"/>
          </p:nvPr>
        </p:nvSpPr>
        <p:spPr/>
        <p:txBody>
          <a:bodyPr/>
          <a:lstStyle/>
          <a:p>
            <a:endParaRPr lang="en-US">
              <a:solidFill>
                <a:srgbClr val="464653"/>
              </a:solidFill>
            </a:endParaRPr>
          </a:p>
        </p:txBody>
      </p:sp>
      <p:sp>
        <p:nvSpPr>
          <p:cNvPr id="5" name="Slide Number Placeholder 4"/>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3" name="Footer Placeholder 2"/>
          <p:cNvSpPr>
            <a:spLocks noGrp="1"/>
          </p:cNvSpPr>
          <p:nvPr>
            <p:ph type="ftr" sz="quarter" idx="11"/>
          </p:nvPr>
        </p:nvSpPr>
        <p:spPr/>
        <p:txBody>
          <a:bodyPr/>
          <a:lstStyle/>
          <a:p>
            <a:endParaRPr lang="en-US">
              <a:solidFill>
                <a:srgbClr val="464653"/>
              </a:solidFill>
            </a:endParaRPr>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DDE9EC"/>
                </a:solidFill>
              </a:rPr>
              <a:pPr/>
              <a:t>9/17/2018</a:t>
            </a:fld>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9/17/2018</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9/17/2018</a:t>
            </a:fld>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3F416CD-67A3-4CF0-A210-F6AF31AC147F}" type="datetimeFigureOut">
              <a:rPr lang="en-US" smtClean="0"/>
              <a:pPr/>
              <a:t>9/17/2018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416CD-67A3-4CF0-A210-F6AF31AC147F}" type="datetimeFigureOut">
              <a:rPr lang="en-US" smtClean="0"/>
              <a:pPr/>
              <a:t>9/17/2018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F416CD-67A3-4CF0-A210-F6AF31AC147F}"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9/17/2018</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solidFill>
                  <a:srgbClr val="464653"/>
                </a:solidFill>
              </a:rPr>
              <a:pPr/>
              <a:t>9/17/2018</a:t>
            </a:fld>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A7C8D44-3667-46F6-9772-CC52308E2A7F}" type="slidenum">
              <a:rPr lang="en-US" smtClean="0">
                <a:solidFill>
                  <a:srgbClr val="464653"/>
                </a:solidFill>
              </a:rPr>
              <a:pPr/>
              <a:t>‹#›</a:t>
            </a:fld>
            <a:endParaRPr lang="en-US" sz="1600"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LOGICAL DESIGN DW</a:t>
            </a:r>
            <a:endParaRPr lang="en-US" i="1" dirty="0"/>
          </a:p>
        </p:txBody>
      </p:sp>
      <p:sp>
        <p:nvSpPr>
          <p:cNvPr id="3" name="Subtitle 2"/>
          <p:cNvSpPr>
            <a:spLocks noGrp="1"/>
          </p:cNvSpPr>
          <p:nvPr>
            <p:ph type="subTitle" idx="1"/>
          </p:nvPr>
        </p:nvSpPr>
        <p:spPr>
          <a:xfrm>
            <a:off x="457200" y="3899938"/>
            <a:ext cx="4953000" cy="1967462"/>
          </a:xfrm>
        </p:spPr>
        <p:txBody>
          <a:bodyPr>
            <a:normAutofit fontScale="70000" lnSpcReduction="20000"/>
          </a:bodyPr>
          <a:lstStyle/>
          <a:p>
            <a:r>
              <a:rPr lang="en-US" dirty="0" err="1" smtClean="0"/>
              <a:t>Referensi</a:t>
            </a:r>
            <a:r>
              <a:rPr lang="en-US" dirty="0" smtClean="0"/>
              <a:t>:</a:t>
            </a:r>
          </a:p>
          <a:p>
            <a:endParaRPr lang="en-US" dirty="0" smtClean="0"/>
          </a:p>
          <a:p>
            <a:r>
              <a:rPr lang="en-US" dirty="0" smtClean="0"/>
              <a:t>ORACLE DATABASE DATA WAREHOUSING GUIDE, 12c Release 1 (12.1) </a:t>
            </a:r>
            <a:r>
              <a:rPr lang="en-US" dirty="0" err="1" smtClean="0"/>
              <a:t>Tahun</a:t>
            </a:r>
            <a:r>
              <a:rPr lang="en-US" dirty="0" smtClean="0"/>
              <a:t> 2014 Authors Paul Lane, </a:t>
            </a:r>
            <a:r>
              <a:rPr lang="en-US" dirty="0" err="1" smtClean="0"/>
              <a:t>Padmaja</a:t>
            </a:r>
            <a:r>
              <a:rPr lang="en-US" dirty="0" smtClean="0"/>
              <a:t>.</a:t>
            </a:r>
          </a:p>
          <a:p>
            <a:endParaRPr lang="en-US" dirty="0" smtClean="0"/>
          </a:p>
          <a:p>
            <a:r>
              <a:rPr lang="en-US" dirty="0" smtClean="0"/>
              <a:t>DATA WAREHOUSING FUNDAMENTALS FOR IT PROFESSIONALS 2nd Edition </a:t>
            </a:r>
            <a:r>
              <a:rPr lang="en-US" dirty="0" err="1" smtClean="0"/>
              <a:t>Paulraj</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 Constellation Schema</a:t>
            </a:r>
            <a:endParaRPr lang="en-US" dirty="0"/>
          </a:p>
        </p:txBody>
      </p:sp>
      <p:sp>
        <p:nvSpPr>
          <p:cNvPr id="3" name="Content Placeholder 2"/>
          <p:cNvSpPr>
            <a:spLocks noGrp="1"/>
          </p:cNvSpPr>
          <p:nvPr>
            <p:ph idx="1"/>
          </p:nvPr>
        </p:nvSpPr>
        <p:spPr/>
        <p:txBody>
          <a:bodyPr/>
          <a:lstStyle/>
          <a:p>
            <a:r>
              <a:rPr lang="en-US" dirty="0" smtClean="0"/>
              <a:t>For each star schema it is possible to construct fact constellation schema(for example by splitting the original star schema into more star schemes each of them describes facts on another level of dimension hierarchies). </a:t>
            </a:r>
          </a:p>
          <a:p>
            <a:r>
              <a:rPr lang="en-US" dirty="0" smtClean="0"/>
              <a:t>The fact constellation architecture contains multiple fact tables that share many dimension tables.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 Constellation Schema</a:t>
            </a:r>
            <a:endParaRPr lang="en-US" dirty="0"/>
          </a:p>
        </p:txBody>
      </p:sp>
      <p:pic>
        <p:nvPicPr>
          <p:cNvPr id="4" name="Picture 2" descr="Data Warehouse Schema Architecture - fact constellation schema"/>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2559" y="2249488"/>
            <a:ext cx="6138881" cy="43243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Factless</a:t>
            </a:r>
            <a:r>
              <a:rPr lang="en-US" dirty="0" smtClean="0"/>
              <a:t> Fact Table</a:t>
            </a:r>
            <a:endParaRPr lang="en-US" dirty="0"/>
          </a:p>
        </p:txBody>
      </p:sp>
      <p:sp>
        <p:nvSpPr>
          <p:cNvPr id="3" name="Content Placeholder 2"/>
          <p:cNvSpPr>
            <a:spLocks noGrp="1"/>
          </p:cNvSpPr>
          <p:nvPr>
            <p:ph idx="1"/>
          </p:nvPr>
        </p:nvSpPr>
        <p:spPr/>
        <p:txBody>
          <a:bodyPr/>
          <a:lstStyle/>
          <a:p>
            <a:r>
              <a:rPr lang="en-US" sz="2000" dirty="0" smtClean="0"/>
              <a:t>A </a:t>
            </a:r>
            <a:r>
              <a:rPr lang="en-US" sz="2000" dirty="0" err="1" smtClean="0"/>
              <a:t>factless</a:t>
            </a:r>
            <a:r>
              <a:rPr lang="en-US" sz="2000" dirty="0" smtClean="0"/>
              <a:t> fact table is a fact table that does not have any measures</a:t>
            </a:r>
          </a:p>
          <a:p>
            <a:pPr>
              <a:buNone/>
            </a:pPr>
            <a:endParaRPr lang="en-US" sz="2000" dirty="0" smtClean="0"/>
          </a:p>
          <a:p>
            <a:pPr>
              <a:buNone/>
            </a:pPr>
            <a:endParaRPr lang="en-US" sz="2000" dirty="0" smtClean="0"/>
          </a:p>
          <a:p>
            <a:pPr>
              <a:buNone/>
            </a:pPr>
            <a:endParaRPr lang="en-US" sz="2000" dirty="0" smtClean="0"/>
          </a:p>
          <a:p>
            <a:endParaRPr lang="en-US" sz="2000" dirty="0" smtClean="0"/>
          </a:p>
          <a:p>
            <a:r>
              <a:rPr lang="en-US" sz="2000" dirty="0" err="1" smtClean="0"/>
              <a:t>Factless</a:t>
            </a:r>
            <a:r>
              <a:rPr lang="en-US" sz="2000" dirty="0" smtClean="0"/>
              <a:t> fact tables offer the most flexibility in data warehouse design. For example, one can easily answer the following questions with this </a:t>
            </a:r>
            <a:r>
              <a:rPr lang="en-US" sz="2000" dirty="0" err="1" smtClean="0"/>
              <a:t>factless</a:t>
            </a:r>
            <a:r>
              <a:rPr lang="en-US" sz="2000" dirty="0" smtClean="0"/>
              <a:t> fact table: </a:t>
            </a:r>
          </a:p>
          <a:p>
            <a:pPr lvl="1"/>
            <a:r>
              <a:rPr lang="en-US" sz="1600" dirty="0" smtClean="0"/>
              <a:t>How many students attended a particular class on a particular day? </a:t>
            </a:r>
          </a:p>
          <a:p>
            <a:pPr lvl="1"/>
            <a:r>
              <a:rPr lang="en-US" sz="1600" dirty="0" smtClean="0"/>
              <a:t>How many classes on average does a student attend on a given day? </a:t>
            </a:r>
          </a:p>
          <a:p>
            <a:r>
              <a:rPr lang="en-US" sz="2000" dirty="0" smtClean="0"/>
              <a:t>Without using a </a:t>
            </a:r>
            <a:r>
              <a:rPr lang="en-US" sz="2000" dirty="0" err="1" smtClean="0"/>
              <a:t>factless</a:t>
            </a:r>
            <a:r>
              <a:rPr lang="en-US" sz="2000" dirty="0" smtClean="0"/>
              <a:t> fact table, we will need two separate fact tables to answer the above two questions. With the above </a:t>
            </a:r>
            <a:r>
              <a:rPr lang="en-US" sz="2000" dirty="0" err="1" smtClean="0"/>
              <a:t>factless</a:t>
            </a:r>
            <a:r>
              <a:rPr lang="en-US" sz="2000" dirty="0" smtClean="0"/>
              <a:t> fact table, it becomes the only fact table that's needed. </a:t>
            </a:r>
          </a:p>
          <a:p>
            <a:endParaRPr lang="en-US" dirty="0"/>
          </a:p>
        </p:txBody>
      </p:sp>
      <p:pic>
        <p:nvPicPr>
          <p:cNvPr id="4" name="Picture 2" descr="Factless Fact Table Exam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67000" y="2590800"/>
            <a:ext cx="2012950" cy="140906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Factless</a:t>
            </a:r>
            <a:r>
              <a:rPr lang="en-US" dirty="0" smtClean="0"/>
              <a:t> Fact Table</a:t>
            </a:r>
            <a:endParaRPr lang="en-US" dirty="0"/>
          </a:p>
        </p:txBody>
      </p:sp>
      <p:pic>
        <p:nvPicPr>
          <p:cNvPr id="3074" name="Picture 2"/>
          <p:cNvPicPr>
            <a:picLocks noGrp="1" noChangeAspect="1" noChangeArrowheads="1"/>
          </p:cNvPicPr>
          <p:nvPr>
            <p:ph idx="1"/>
          </p:nvPr>
        </p:nvPicPr>
        <p:blipFill>
          <a:blip r:embed="rId2" cstate="print"/>
          <a:srcRect b="3765"/>
          <a:stretch>
            <a:fillRect/>
          </a:stretch>
        </p:blipFill>
        <p:spPr bwMode="auto">
          <a:xfrm>
            <a:off x="1466850" y="2886075"/>
            <a:ext cx="6210300" cy="3895725"/>
          </a:xfrm>
          <a:prstGeom prst="rect">
            <a:avLst/>
          </a:prstGeom>
          <a:noFill/>
          <a:ln w="9525">
            <a:noFill/>
            <a:miter lim="800000"/>
            <a:headEnd/>
            <a:tailEnd/>
          </a:ln>
        </p:spPr>
      </p:pic>
      <p:sp>
        <p:nvSpPr>
          <p:cNvPr id="5" name="TextBox 4"/>
          <p:cNvSpPr txBox="1"/>
          <p:nvPr/>
        </p:nvSpPr>
        <p:spPr>
          <a:xfrm>
            <a:off x="914400" y="2096869"/>
            <a:ext cx="6494085" cy="646331"/>
          </a:xfrm>
          <a:prstGeom prst="rect">
            <a:avLst/>
          </a:prstGeom>
          <a:noFill/>
        </p:spPr>
        <p:txBody>
          <a:bodyPr wrap="none" rtlCol="0">
            <a:spAutoFit/>
          </a:bodyPr>
          <a:lstStyle/>
          <a:p>
            <a:r>
              <a:rPr lang="en-US" dirty="0" err="1" smtClean="0"/>
              <a:t>Tidak</a:t>
            </a:r>
            <a:r>
              <a:rPr lang="en-US" dirty="0" smtClean="0"/>
              <a:t> </a:t>
            </a:r>
            <a:r>
              <a:rPr lang="en-US" dirty="0" err="1" smtClean="0"/>
              <a:t>perlu</a:t>
            </a:r>
            <a:r>
              <a:rPr lang="en-US" dirty="0" smtClean="0"/>
              <a:t> </a:t>
            </a:r>
            <a:r>
              <a:rPr lang="en-US" dirty="0" err="1" smtClean="0"/>
              <a:t>menambahkan</a:t>
            </a:r>
            <a:r>
              <a:rPr lang="en-US" dirty="0" smtClean="0"/>
              <a:t> </a:t>
            </a:r>
            <a:r>
              <a:rPr lang="en-US" dirty="0" err="1" smtClean="0"/>
              <a:t>kolom</a:t>
            </a:r>
            <a:r>
              <a:rPr lang="en-US" dirty="0" smtClean="0"/>
              <a:t> </a:t>
            </a:r>
            <a:r>
              <a:rPr lang="en-US" dirty="0" err="1" smtClean="0"/>
              <a:t>kehadiran</a:t>
            </a:r>
            <a:r>
              <a:rPr lang="en-US" dirty="0" smtClean="0"/>
              <a:t> “1”, </a:t>
            </a:r>
            <a:r>
              <a:rPr lang="en-US" dirty="0" err="1" smtClean="0"/>
              <a:t>absen</a:t>
            </a:r>
            <a:r>
              <a:rPr lang="en-US" dirty="0" smtClean="0"/>
              <a:t> “0”, </a:t>
            </a:r>
          </a:p>
          <a:p>
            <a:r>
              <a:rPr lang="en-US" dirty="0" err="1" smtClean="0"/>
              <a:t>karena</a:t>
            </a:r>
            <a:r>
              <a:rPr lang="en-US" dirty="0" smtClean="0"/>
              <a:t> </a:t>
            </a:r>
            <a:r>
              <a:rPr lang="en-US" dirty="0" err="1" smtClean="0"/>
              <a:t>setiap</a:t>
            </a:r>
            <a:r>
              <a:rPr lang="en-US" dirty="0" smtClean="0"/>
              <a:t> </a:t>
            </a:r>
            <a:r>
              <a:rPr lang="en-US" dirty="0" err="1" smtClean="0"/>
              <a:t>baris</a:t>
            </a:r>
            <a:r>
              <a:rPr lang="en-US" dirty="0" smtClean="0"/>
              <a:t> /row </a:t>
            </a:r>
            <a:r>
              <a:rPr lang="en-US" dirty="0" err="1" smtClean="0"/>
              <a:t>sudah</a:t>
            </a:r>
            <a:r>
              <a:rPr lang="en-US" dirty="0" smtClean="0"/>
              <a:t> </a:t>
            </a:r>
            <a:r>
              <a:rPr lang="en-US" dirty="0" err="1" smtClean="0"/>
              <a:t>merepresentasikan</a:t>
            </a:r>
            <a:r>
              <a:rPr lang="en-US" dirty="0" smtClean="0"/>
              <a:t>  </a:t>
            </a:r>
            <a:r>
              <a:rPr lang="en-US" dirty="0" err="1" smtClean="0"/>
              <a:t>kehadiran</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Constraint (PK </a:t>
            </a:r>
            <a:r>
              <a:rPr lang="en-US" dirty="0" err="1" smtClean="0"/>
              <a:t>dan</a:t>
            </a:r>
            <a:r>
              <a:rPr lang="en-US" dirty="0" smtClean="0"/>
              <a:t> FK)</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371600" y="2287588"/>
            <a:ext cx="6400800" cy="4248150"/>
          </a:xfrm>
          <a:prstGeom prst="rect">
            <a:avLst/>
          </a:prstGeom>
          <a:noFill/>
          <a:ln w="9525">
            <a:noFill/>
            <a:miter lim="800000"/>
            <a:headEnd/>
            <a:tailEnd/>
          </a:ln>
        </p:spPr>
      </p:pic>
      <p:sp>
        <p:nvSpPr>
          <p:cNvPr id="5" name="Oval 4"/>
          <p:cNvSpPr/>
          <p:nvPr/>
        </p:nvSpPr>
        <p:spPr>
          <a:xfrm>
            <a:off x="3657600" y="2514600"/>
            <a:ext cx="15240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4"/>
          </p:cNvCxnSpPr>
          <p:nvPr/>
        </p:nvCxnSpPr>
        <p:spPr>
          <a:xfrm>
            <a:off x="4419600" y="3657600"/>
            <a:ext cx="533400" cy="1371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1524000" y="2895600"/>
            <a:ext cx="1447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2514600" y="3429000"/>
            <a:ext cx="914400" cy="2514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ight Brace 15"/>
          <p:cNvSpPr/>
          <p:nvPr/>
        </p:nvSpPr>
        <p:spPr>
          <a:xfrm>
            <a:off x="4800600" y="3733800"/>
            <a:ext cx="152400" cy="4572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876800" y="3886200"/>
            <a:ext cx="1699504" cy="369332"/>
          </a:xfrm>
          <a:prstGeom prst="rect">
            <a:avLst/>
          </a:prstGeom>
          <a:noFill/>
        </p:spPr>
        <p:txBody>
          <a:bodyPr wrap="none" rtlCol="0">
            <a:spAutoFit/>
          </a:bodyPr>
          <a:lstStyle/>
          <a:p>
            <a:r>
              <a:rPr lang="en-US" dirty="0" smtClean="0">
                <a:solidFill>
                  <a:srgbClr val="FF0000"/>
                </a:solidFill>
              </a:rPr>
              <a:t>Measurements</a:t>
            </a:r>
            <a:endParaRPr lang="en-US" dirty="0">
              <a:solidFill>
                <a:srgbClr val="FF0000"/>
              </a:solidFill>
            </a:endParaRPr>
          </a:p>
        </p:txBody>
      </p:sp>
      <p:cxnSp>
        <p:nvCxnSpPr>
          <p:cNvPr id="19" name="Straight Arrow Connector 18"/>
          <p:cNvCxnSpPr/>
          <p:nvPr/>
        </p:nvCxnSpPr>
        <p:spPr>
          <a:xfrm>
            <a:off x="7010400" y="4572000"/>
            <a:ext cx="6858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91400" y="5193268"/>
            <a:ext cx="1729961" cy="369332"/>
          </a:xfrm>
          <a:prstGeom prst="rect">
            <a:avLst/>
          </a:prstGeom>
          <a:noFill/>
        </p:spPr>
        <p:txBody>
          <a:bodyPr wrap="none" rtlCol="0">
            <a:spAutoFit/>
          </a:bodyPr>
          <a:lstStyle/>
          <a:p>
            <a:r>
              <a:rPr lang="en-US" dirty="0" smtClean="0">
                <a:solidFill>
                  <a:srgbClr val="FF0000"/>
                </a:solidFill>
              </a:rPr>
              <a:t>Surrogate Keys</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20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2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checkerboard(across)">
                                      <p:cBhvr>
                                        <p:cTn id="33" dur="500"/>
                                        <p:tgtEl>
                                          <p:spTgt spid="19"/>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checkerboard(across)">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6" grpId="0" animBg="1"/>
      <p:bldP spid="17"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PK Fact Table = PK Dimension Table</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704850" y="2478088"/>
            <a:ext cx="7734300" cy="3867150"/>
          </a:xfrm>
          <a:prstGeom prst="rect">
            <a:avLst/>
          </a:prstGeom>
          <a:noFill/>
          <a:ln w="9525">
            <a:noFill/>
            <a:miter lim="800000"/>
            <a:headEnd/>
            <a:tailEnd/>
          </a:ln>
        </p:spPr>
      </p:pic>
      <p:sp>
        <p:nvSpPr>
          <p:cNvPr id="5" name="Rectangle 4"/>
          <p:cNvSpPr/>
          <p:nvPr/>
        </p:nvSpPr>
        <p:spPr>
          <a:xfrm>
            <a:off x="990600" y="3810000"/>
            <a:ext cx="7315200"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endCxn id="5" idx="0"/>
          </p:cNvCxnSpPr>
          <p:nvPr/>
        </p:nvCxnSpPr>
        <p:spPr>
          <a:xfrm>
            <a:off x="3581400" y="1981200"/>
            <a:ext cx="1066800" cy="1828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par>
                                <p:cTn id="8" presetID="18" presetClass="entr" presetSubtype="1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Surrogate Keys</a:t>
            </a:r>
            <a:endParaRPr lang="en-US" dirty="0"/>
          </a:p>
        </p:txBody>
      </p:sp>
      <p:sp>
        <p:nvSpPr>
          <p:cNvPr id="3" name="Content Placeholder 2"/>
          <p:cNvSpPr>
            <a:spLocks noGrp="1"/>
          </p:cNvSpPr>
          <p:nvPr>
            <p:ph idx="1"/>
          </p:nvPr>
        </p:nvSpPr>
        <p:spPr/>
        <p:txBody>
          <a:bodyPr>
            <a:normAutofit/>
          </a:bodyPr>
          <a:lstStyle/>
          <a:p>
            <a:r>
              <a:rPr lang="en-US" dirty="0" smtClean="0"/>
              <a:t>Sequential Integers (auto numbering) </a:t>
            </a:r>
            <a:r>
              <a:rPr lang="en-US" dirty="0" err="1" smtClean="0"/>
              <a:t>untuk</a:t>
            </a:r>
            <a:r>
              <a:rPr lang="en-US" dirty="0" smtClean="0"/>
              <a:t> PK</a:t>
            </a:r>
          </a:p>
          <a:p>
            <a:r>
              <a:rPr lang="en-US" dirty="0" err="1" smtClean="0"/>
              <a:t>Sebagai</a:t>
            </a:r>
            <a:r>
              <a:rPr lang="en-US" dirty="0" smtClean="0"/>
              <a:t> </a:t>
            </a:r>
            <a:r>
              <a:rPr lang="en-US" dirty="0" err="1" smtClean="0"/>
              <a:t>ganti</a:t>
            </a:r>
            <a:r>
              <a:rPr lang="en-US" dirty="0" smtClean="0"/>
              <a:t> PK </a:t>
            </a:r>
            <a:r>
              <a:rPr lang="en-US" dirty="0" err="1" smtClean="0"/>
              <a:t>kode</a:t>
            </a:r>
            <a:r>
              <a:rPr lang="en-US" dirty="0" smtClean="0"/>
              <a:t> </a:t>
            </a:r>
            <a:r>
              <a:rPr lang="en-US" dirty="0" err="1" smtClean="0"/>
              <a:t>produk</a:t>
            </a:r>
            <a:r>
              <a:rPr lang="en-US" dirty="0" smtClean="0"/>
              <a:t> </a:t>
            </a:r>
            <a:r>
              <a:rPr lang="en-US" dirty="0" err="1" smtClean="0"/>
              <a:t>digunakan</a:t>
            </a:r>
            <a:r>
              <a:rPr lang="en-US" dirty="0" smtClean="0"/>
              <a:t> Sequential Integer </a:t>
            </a:r>
            <a:r>
              <a:rPr lang="en-US" dirty="0" err="1" smtClean="0"/>
              <a:t>sebagai</a:t>
            </a:r>
            <a:r>
              <a:rPr lang="en-US" dirty="0" smtClean="0"/>
              <a:t> PK.</a:t>
            </a:r>
          </a:p>
          <a:p>
            <a:r>
              <a:rPr lang="en-US" dirty="0" smtClean="0"/>
              <a:t>Hal </a:t>
            </a:r>
            <a:r>
              <a:rPr lang="en-US" dirty="0" err="1" smtClean="0"/>
              <a:t>ini</a:t>
            </a:r>
            <a:r>
              <a:rPr lang="en-US" dirty="0" smtClean="0"/>
              <a:t> </a:t>
            </a:r>
            <a:r>
              <a:rPr lang="en-US" dirty="0" err="1" smtClean="0"/>
              <a:t>bermanfaat</a:t>
            </a:r>
            <a:r>
              <a:rPr lang="en-US" dirty="0" smtClean="0"/>
              <a:t> </a:t>
            </a:r>
            <a:r>
              <a:rPr lang="en-US" dirty="0" err="1" smtClean="0"/>
              <a:t>untuk</a:t>
            </a:r>
            <a:r>
              <a:rPr lang="en-US" dirty="0" smtClean="0"/>
              <a:t> </a:t>
            </a:r>
            <a:r>
              <a:rPr lang="en-US" dirty="0" err="1" smtClean="0"/>
              <a:t>mengisolasi</a:t>
            </a:r>
            <a:r>
              <a:rPr lang="en-US" dirty="0" smtClean="0"/>
              <a:t> data </a:t>
            </a:r>
            <a:r>
              <a:rPr lang="en-US" dirty="0" err="1" smtClean="0"/>
              <a:t>dari</a:t>
            </a:r>
            <a:r>
              <a:rPr lang="en-US" dirty="0" smtClean="0"/>
              <a:t> </a:t>
            </a:r>
            <a:r>
              <a:rPr lang="en-US" dirty="0" err="1" smtClean="0"/>
              <a:t>perubahan</a:t>
            </a:r>
            <a:r>
              <a:rPr lang="en-US" dirty="0" smtClean="0"/>
              <a:t> data </a:t>
            </a:r>
            <a:r>
              <a:rPr lang="en-US" dirty="0" err="1" smtClean="0"/>
              <a:t>operasional</a:t>
            </a:r>
            <a:r>
              <a:rPr lang="en-US" dirty="0" smtClean="0"/>
              <a:t> OLTP.</a:t>
            </a:r>
          </a:p>
          <a:p>
            <a:r>
              <a:rPr lang="en-US" dirty="0" smtClean="0"/>
              <a:t>Compact integer keys </a:t>
            </a:r>
            <a:r>
              <a:rPr lang="en-US" dirty="0" err="1" smtClean="0"/>
              <a:t>juga</a:t>
            </a:r>
            <a:r>
              <a:rPr lang="en-US" dirty="0" smtClean="0"/>
              <a:t> </a:t>
            </a:r>
            <a:r>
              <a:rPr lang="en-US" dirty="0" err="1" smtClean="0"/>
              <a:t>memiliki</a:t>
            </a:r>
            <a:r>
              <a:rPr lang="en-US" dirty="0" smtClean="0"/>
              <a:t> </a:t>
            </a:r>
            <a:r>
              <a:rPr lang="en-US" dirty="0" err="1" smtClean="0"/>
              <a:t>kinerja</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daripada</a:t>
            </a:r>
            <a:r>
              <a:rPr lang="en-US" dirty="0" smtClean="0"/>
              <a:t> complex alphanumeric keys.</a:t>
            </a:r>
          </a:p>
          <a:p>
            <a:pPr>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Tugas</a:t>
            </a:r>
            <a:r>
              <a:rPr lang="en-US" dirty="0" smtClean="0"/>
              <a:t> 3</a:t>
            </a:r>
            <a:endParaRPr lang="en-US" dirty="0"/>
          </a:p>
        </p:txBody>
      </p:sp>
      <p:sp>
        <p:nvSpPr>
          <p:cNvPr id="3" name="Content Placeholder 2"/>
          <p:cNvSpPr>
            <a:spLocks noGrp="1"/>
          </p:cNvSpPr>
          <p:nvPr>
            <p:ph idx="1"/>
          </p:nvPr>
        </p:nvSpPr>
        <p:spPr/>
        <p:txBody>
          <a:bodyPr>
            <a:normAutofit lnSpcReduction="10000"/>
          </a:bodyPr>
          <a:lstStyle/>
          <a:p>
            <a:pPr>
              <a:buNone/>
            </a:pPr>
            <a:r>
              <a:rPr lang="en-US" sz="2400" dirty="0" smtClean="0"/>
              <a:t>NIM </a:t>
            </a:r>
            <a:r>
              <a:rPr lang="en-US" sz="2400" dirty="0" err="1" smtClean="0"/>
              <a:t>Genap</a:t>
            </a:r>
            <a:endParaRPr lang="en-US" sz="2400" dirty="0" smtClean="0"/>
          </a:p>
          <a:p>
            <a:r>
              <a:rPr lang="en-US" sz="2400" dirty="0" err="1" smtClean="0"/>
              <a:t>Gambarkan</a:t>
            </a:r>
            <a:r>
              <a:rPr lang="en-US" sz="2400" dirty="0" smtClean="0"/>
              <a:t> Star schema </a:t>
            </a:r>
            <a:r>
              <a:rPr lang="en-US" sz="2400" dirty="0" err="1" smtClean="0"/>
              <a:t>Pengiriman</a:t>
            </a:r>
            <a:r>
              <a:rPr lang="en-US" sz="2400" dirty="0" smtClean="0"/>
              <a:t> </a:t>
            </a:r>
            <a:r>
              <a:rPr lang="en-US" sz="2400" dirty="0" err="1" smtClean="0"/>
              <a:t>Buku</a:t>
            </a:r>
            <a:r>
              <a:rPr lang="en-US" sz="2400" dirty="0" smtClean="0"/>
              <a:t> </a:t>
            </a:r>
          </a:p>
          <a:p>
            <a:r>
              <a:rPr lang="en-US" sz="2400" dirty="0" err="1" smtClean="0"/>
              <a:t>Gambarkan</a:t>
            </a:r>
            <a:r>
              <a:rPr lang="en-US" sz="2400" dirty="0" smtClean="0"/>
              <a:t> Snowflake Schema </a:t>
            </a:r>
            <a:r>
              <a:rPr lang="en-US" sz="2400" dirty="0" err="1" smtClean="0"/>
              <a:t>Pengiriman</a:t>
            </a:r>
            <a:r>
              <a:rPr lang="en-US" sz="2400" dirty="0" smtClean="0"/>
              <a:t> </a:t>
            </a:r>
            <a:r>
              <a:rPr lang="en-US" sz="2400" dirty="0" err="1" smtClean="0"/>
              <a:t>Buku</a:t>
            </a:r>
            <a:r>
              <a:rPr lang="en-US" sz="2400" dirty="0" smtClean="0"/>
              <a:t> </a:t>
            </a:r>
            <a:endParaRPr lang="en-US" sz="2400" dirty="0" smtClean="0"/>
          </a:p>
          <a:p>
            <a:r>
              <a:rPr lang="en-US" sz="2400" dirty="0" err="1" smtClean="0"/>
              <a:t>Gambarkan</a:t>
            </a:r>
            <a:r>
              <a:rPr lang="en-US" sz="2400" dirty="0" smtClean="0"/>
              <a:t> Fact Constellation Schema </a:t>
            </a:r>
            <a:r>
              <a:rPr lang="en-US" sz="2400" dirty="0" err="1" smtClean="0"/>
              <a:t>Pengiriman</a:t>
            </a:r>
            <a:r>
              <a:rPr lang="en-US" sz="2400" dirty="0" smtClean="0"/>
              <a:t> </a:t>
            </a:r>
            <a:r>
              <a:rPr lang="en-US" sz="2400" dirty="0" err="1" smtClean="0"/>
              <a:t>dan</a:t>
            </a:r>
            <a:r>
              <a:rPr lang="en-US" sz="2400" dirty="0" smtClean="0"/>
              <a:t> </a:t>
            </a:r>
            <a:r>
              <a:rPr lang="en-US" sz="2400" dirty="0" err="1" smtClean="0"/>
              <a:t>Penjualan</a:t>
            </a:r>
            <a:r>
              <a:rPr lang="en-US" sz="2400" dirty="0" smtClean="0"/>
              <a:t> </a:t>
            </a:r>
            <a:r>
              <a:rPr lang="en-US" sz="2400" dirty="0" err="1" smtClean="0"/>
              <a:t>Buku</a:t>
            </a:r>
            <a:endParaRPr lang="en-US" sz="2400" dirty="0" smtClean="0"/>
          </a:p>
          <a:p>
            <a:pPr>
              <a:buNone/>
            </a:pPr>
            <a:endParaRPr lang="en-US" sz="2400" dirty="0" smtClean="0"/>
          </a:p>
          <a:p>
            <a:pPr>
              <a:buNone/>
            </a:pPr>
            <a:r>
              <a:rPr lang="en-US" sz="2400" dirty="0" smtClean="0"/>
              <a:t>NIM </a:t>
            </a:r>
            <a:r>
              <a:rPr lang="en-US" sz="2400" dirty="0" err="1" smtClean="0"/>
              <a:t>Ganjil</a:t>
            </a:r>
            <a:endParaRPr lang="en-US" sz="2400" dirty="0" smtClean="0"/>
          </a:p>
          <a:p>
            <a:r>
              <a:rPr lang="en-US" sz="2400" dirty="0" err="1" smtClean="0"/>
              <a:t>Gambarkan</a:t>
            </a:r>
            <a:r>
              <a:rPr lang="en-US" sz="2400" dirty="0" smtClean="0"/>
              <a:t> Star schema </a:t>
            </a:r>
            <a:r>
              <a:rPr lang="en-US" sz="2400" dirty="0" err="1" smtClean="0"/>
              <a:t>Penjualan</a:t>
            </a:r>
            <a:r>
              <a:rPr lang="en-US" sz="2400" dirty="0" smtClean="0"/>
              <a:t> </a:t>
            </a:r>
            <a:r>
              <a:rPr lang="en-US" sz="2400" dirty="0" err="1" smtClean="0"/>
              <a:t>Buku</a:t>
            </a:r>
            <a:endParaRPr lang="en-US" sz="2400" dirty="0" smtClean="0"/>
          </a:p>
          <a:p>
            <a:r>
              <a:rPr lang="en-US" sz="2400" dirty="0" err="1" smtClean="0"/>
              <a:t>Gambarkan</a:t>
            </a:r>
            <a:r>
              <a:rPr lang="en-US" sz="2400" dirty="0" smtClean="0"/>
              <a:t> </a:t>
            </a:r>
            <a:r>
              <a:rPr lang="en-US" sz="2400" dirty="0" smtClean="0"/>
              <a:t>Snowflake Schema </a:t>
            </a:r>
            <a:r>
              <a:rPr lang="en-US" sz="2400" dirty="0" err="1" smtClean="0"/>
              <a:t>Penjualan</a:t>
            </a:r>
            <a:r>
              <a:rPr lang="en-US" sz="2400" dirty="0" smtClean="0"/>
              <a:t> </a:t>
            </a:r>
            <a:r>
              <a:rPr lang="en-US" sz="2400" dirty="0" err="1" smtClean="0"/>
              <a:t>Buku</a:t>
            </a:r>
            <a:r>
              <a:rPr lang="en-US" sz="2400" dirty="0" smtClean="0"/>
              <a:t> </a:t>
            </a:r>
            <a:endParaRPr lang="en-US" sz="2400" dirty="0" smtClean="0"/>
          </a:p>
          <a:p>
            <a:r>
              <a:rPr lang="en-US" sz="2400" dirty="0" err="1" smtClean="0"/>
              <a:t>Gambarkan</a:t>
            </a:r>
            <a:r>
              <a:rPr lang="en-US" sz="2400" dirty="0" smtClean="0"/>
              <a:t> Fact Constellation Schema </a:t>
            </a:r>
            <a:r>
              <a:rPr lang="en-US" sz="2400" dirty="0" err="1" smtClean="0"/>
              <a:t>Pengiriman</a:t>
            </a:r>
            <a:r>
              <a:rPr lang="en-US" sz="2400" dirty="0" smtClean="0"/>
              <a:t> </a:t>
            </a:r>
            <a:r>
              <a:rPr lang="en-US" sz="2400" dirty="0" err="1" smtClean="0"/>
              <a:t>dan</a:t>
            </a:r>
            <a:r>
              <a:rPr lang="en-US" sz="2400" dirty="0" smtClean="0"/>
              <a:t> </a:t>
            </a:r>
            <a:r>
              <a:rPr lang="en-US" sz="2400" dirty="0" err="1" smtClean="0"/>
              <a:t>Penjualan</a:t>
            </a:r>
            <a:r>
              <a:rPr lang="en-US" sz="2400" dirty="0" smtClean="0"/>
              <a:t> </a:t>
            </a:r>
            <a:r>
              <a:rPr lang="en-US" sz="2400" dirty="0" err="1" smtClean="0"/>
              <a:t>Buku</a:t>
            </a:r>
            <a:endParaRPr lang="en-US" sz="2400" dirty="0" smtClean="0"/>
          </a:p>
          <a:p>
            <a:endParaRPr lang="en-US" sz="2400" dirty="0"/>
          </a:p>
        </p:txBody>
      </p:sp>
      <p:sp>
        <p:nvSpPr>
          <p:cNvPr id="4" name="TextBox 3"/>
          <p:cNvSpPr txBox="1"/>
          <p:nvPr/>
        </p:nvSpPr>
        <p:spPr>
          <a:xfrm>
            <a:off x="2438400" y="1334869"/>
            <a:ext cx="6873998" cy="646331"/>
          </a:xfrm>
          <a:prstGeom prst="rect">
            <a:avLst/>
          </a:prstGeom>
          <a:noFill/>
        </p:spPr>
        <p:txBody>
          <a:bodyPr wrap="none" rtlCol="0">
            <a:spAutoFit/>
          </a:bodyPr>
          <a:lstStyle/>
          <a:p>
            <a:r>
              <a:rPr lang="en-US" b="1" dirty="0" err="1" smtClean="0">
                <a:solidFill>
                  <a:srgbClr val="FF0000"/>
                </a:solidFill>
              </a:rPr>
              <a:t>Gambarkan</a:t>
            </a:r>
            <a:r>
              <a:rPr lang="en-US" b="1" dirty="0" smtClean="0">
                <a:solidFill>
                  <a:srgbClr val="FF0000"/>
                </a:solidFill>
              </a:rPr>
              <a:t> </a:t>
            </a:r>
            <a:r>
              <a:rPr lang="en-US" b="1" dirty="0" err="1" smtClean="0">
                <a:solidFill>
                  <a:srgbClr val="FF0000"/>
                </a:solidFill>
              </a:rPr>
              <a:t>dengan</a:t>
            </a:r>
            <a:r>
              <a:rPr lang="en-US" b="1" dirty="0" smtClean="0">
                <a:solidFill>
                  <a:srgbClr val="FF0000"/>
                </a:solidFill>
              </a:rPr>
              <a:t> tools Physical Data Diagram, </a:t>
            </a:r>
          </a:p>
          <a:p>
            <a:r>
              <a:rPr lang="en-US" b="1" dirty="0" err="1" smtClean="0">
                <a:solidFill>
                  <a:srgbClr val="FF0000"/>
                </a:solidFill>
              </a:rPr>
              <a:t>kemudian</a:t>
            </a:r>
            <a:r>
              <a:rPr lang="en-US" b="1" dirty="0" smtClean="0">
                <a:solidFill>
                  <a:srgbClr val="FF0000"/>
                </a:solidFill>
              </a:rPr>
              <a:t> </a:t>
            </a:r>
            <a:r>
              <a:rPr lang="en-US" b="1" dirty="0" err="1" smtClean="0">
                <a:solidFill>
                  <a:srgbClr val="FF0000"/>
                </a:solidFill>
              </a:rPr>
              <a:t>cetak</a:t>
            </a:r>
            <a:r>
              <a:rPr lang="en-US" b="1" dirty="0" smtClean="0">
                <a:solidFill>
                  <a:srgbClr val="FF0000"/>
                </a:solidFill>
              </a:rPr>
              <a:t> </a:t>
            </a:r>
            <a:r>
              <a:rPr lang="en-US" b="1" dirty="0" err="1" smtClean="0">
                <a:solidFill>
                  <a:srgbClr val="FF0000"/>
                </a:solidFill>
              </a:rPr>
              <a:t>warna</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dikumpulkan</a:t>
            </a:r>
            <a:r>
              <a:rPr lang="en-US" b="1" dirty="0" smtClean="0">
                <a:solidFill>
                  <a:srgbClr val="FF0000"/>
                </a:solidFill>
              </a:rPr>
              <a:t> </a:t>
            </a:r>
            <a:r>
              <a:rPr lang="en-US" b="1" dirty="0" err="1" smtClean="0">
                <a:solidFill>
                  <a:srgbClr val="FF0000"/>
                </a:solidFill>
              </a:rPr>
              <a:t>minggu</a:t>
            </a:r>
            <a:r>
              <a:rPr lang="en-US" b="1" dirty="0" smtClean="0">
                <a:solidFill>
                  <a:srgbClr val="FF0000"/>
                </a:solidFill>
              </a:rPr>
              <a:t> </a:t>
            </a:r>
            <a:r>
              <a:rPr lang="en-US" b="1" dirty="0" err="1" smtClean="0">
                <a:solidFill>
                  <a:srgbClr val="FF0000"/>
                </a:solidFill>
              </a:rPr>
              <a:t>depan</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Subyek</a:t>
            </a:r>
            <a:r>
              <a:rPr lang="en-US" dirty="0" smtClean="0"/>
              <a:t> : PENGIRIMAN BUKU</a:t>
            </a:r>
            <a:endParaRPr lang="en-US" dirty="0"/>
          </a:p>
        </p:txBody>
      </p:sp>
      <p:sp>
        <p:nvSpPr>
          <p:cNvPr id="3" name="Content Placeholder 2"/>
          <p:cNvSpPr>
            <a:spLocks noGrp="1"/>
          </p:cNvSpPr>
          <p:nvPr>
            <p:ph sz="quarter" idx="1"/>
          </p:nvPr>
        </p:nvSpPr>
        <p:spPr/>
        <p:txBody>
          <a:bodyPr/>
          <a:lstStyle/>
          <a:p>
            <a:r>
              <a:rPr lang="en-US" dirty="0" smtClean="0"/>
              <a:t> </a:t>
            </a:r>
            <a:r>
              <a:rPr lang="en-US" sz="2000" dirty="0" err="1" smtClean="0"/>
              <a:t>Anda</a:t>
            </a:r>
            <a:r>
              <a:rPr lang="en-US" sz="2000" dirty="0" smtClean="0"/>
              <a:t> </a:t>
            </a:r>
            <a:r>
              <a:rPr lang="en-US" sz="2000" dirty="0" err="1" smtClean="0"/>
              <a:t>ingin</a:t>
            </a:r>
            <a:r>
              <a:rPr lang="en-US" sz="2000" dirty="0" smtClean="0"/>
              <a:t> </a:t>
            </a:r>
            <a:r>
              <a:rPr lang="en-US" sz="2000" dirty="0" err="1" smtClean="0"/>
              <a:t>membangun</a:t>
            </a:r>
            <a:r>
              <a:rPr lang="en-US" sz="2000" dirty="0" smtClean="0"/>
              <a:t> </a:t>
            </a:r>
            <a:r>
              <a:rPr lang="en-US" sz="2000" dirty="0" err="1" smtClean="0"/>
              <a:t>gudang</a:t>
            </a:r>
            <a:r>
              <a:rPr lang="en-US" sz="2000" dirty="0" smtClean="0"/>
              <a:t> data </a:t>
            </a:r>
            <a:r>
              <a:rPr lang="en-US" sz="2000" dirty="0" err="1" smtClean="0"/>
              <a:t>untuk</a:t>
            </a:r>
            <a:r>
              <a:rPr lang="en-US" sz="2000" dirty="0" smtClean="0"/>
              <a:t> </a:t>
            </a:r>
            <a:r>
              <a:rPr lang="en-US" sz="2000" dirty="0" err="1" smtClean="0"/>
              <a:t>menganalisis</a:t>
            </a:r>
            <a:r>
              <a:rPr lang="en-US" sz="2000" dirty="0" smtClean="0"/>
              <a:t> </a:t>
            </a:r>
            <a:r>
              <a:rPr lang="en-US" sz="2000" dirty="0" err="1" smtClean="0"/>
              <a:t>pengiriman</a:t>
            </a:r>
            <a:r>
              <a:rPr lang="en-US" sz="2000" dirty="0" smtClean="0"/>
              <a:t> (</a:t>
            </a:r>
            <a:r>
              <a:rPr lang="en-US" sz="2000" dirty="0" err="1" smtClean="0"/>
              <a:t>jumlah</a:t>
            </a:r>
            <a:r>
              <a:rPr lang="en-US" sz="2000" dirty="0" smtClean="0"/>
              <a:t> </a:t>
            </a:r>
            <a:r>
              <a:rPr lang="en-US" sz="2000" dirty="0" err="1" smtClean="0"/>
              <a:t>buku</a:t>
            </a:r>
            <a:r>
              <a:rPr lang="en-US" sz="2000" dirty="0" smtClean="0"/>
              <a:t> yang </a:t>
            </a:r>
            <a:r>
              <a:rPr lang="en-US" sz="2000" dirty="0" err="1" smtClean="0"/>
              <a:t>dikirim</a:t>
            </a:r>
            <a:r>
              <a:rPr lang="en-US" sz="2000" dirty="0" smtClean="0"/>
              <a:t>) yang </a:t>
            </a:r>
            <a:r>
              <a:rPr lang="en-US" sz="2000" dirty="0" err="1" smtClean="0"/>
              <a:t>dikirim</a:t>
            </a:r>
            <a:r>
              <a:rPr lang="en-US" sz="2000" dirty="0" smtClean="0"/>
              <a:t> </a:t>
            </a:r>
            <a:r>
              <a:rPr lang="en-US" sz="2000" dirty="0" err="1" smtClean="0"/>
              <a:t>dari</a:t>
            </a:r>
            <a:r>
              <a:rPr lang="en-US" sz="2000" dirty="0" smtClean="0"/>
              <a:t> </a:t>
            </a:r>
            <a:r>
              <a:rPr lang="en-US" sz="2000" dirty="0" err="1" smtClean="0"/>
              <a:t>banyak</a:t>
            </a:r>
            <a:r>
              <a:rPr lang="en-US" sz="2000" dirty="0" smtClean="0"/>
              <a:t> </a:t>
            </a:r>
            <a:r>
              <a:rPr lang="en-US" sz="2000" dirty="0" err="1" smtClean="0"/>
              <a:t>gudang</a:t>
            </a:r>
            <a:r>
              <a:rPr lang="en-US" sz="2000" dirty="0" smtClean="0"/>
              <a:t> </a:t>
            </a:r>
            <a:r>
              <a:rPr lang="en-US" sz="2000" dirty="0" err="1" smtClean="0"/>
              <a:t>perusahaan</a:t>
            </a:r>
            <a:r>
              <a:rPr lang="en-US" sz="2000" dirty="0" smtClean="0"/>
              <a:t> (</a:t>
            </a:r>
            <a:r>
              <a:rPr lang="en-US" sz="2000" dirty="0" err="1" smtClean="0"/>
              <a:t>gudang</a:t>
            </a:r>
            <a:r>
              <a:rPr lang="en-US" sz="2000" dirty="0" smtClean="0"/>
              <a:t>), </a:t>
            </a:r>
            <a:r>
              <a:rPr lang="en-US" sz="2000" dirty="0" err="1" smtClean="0"/>
              <a:t>berdasarkan</a:t>
            </a:r>
            <a:r>
              <a:rPr lang="en-US" sz="2000" dirty="0" smtClean="0"/>
              <a:t> </a:t>
            </a:r>
            <a:r>
              <a:rPr lang="en-US" sz="2000" dirty="0" err="1" smtClean="0"/>
              <a:t>penerbit</a:t>
            </a:r>
            <a:r>
              <a:rPr lang="en-US" sz="2000" dirty="0" smtClean="0"/>
              <a:t> </a:t>
            </a:r>
            <a:r>
              <a:rPr lang="en-US" sz="2000" dirty="0" err="1" smtClean="0"/>
              <a:t>buku</a:t>
            </a:r>
            <a:r>
              <a:rPr lang="en-US" sz="2000" dirty="0" smtClean="0"/>
              <a:t>, </a:t>
            </a:r>
            <a:r>
              <a:rPr lang="en-US" sz="2000" dirty="0" err="1" smtClean="0"/>
              <a:t>ke</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tertentu</a:t>
            </a:r>
            <a:r>
              <a:rPr lang="en-US" sz="2000" dirty="0" smtClean="0"/>
              <a:t>, </a:t>
            </a:r>
            <a:r>
              <a:rPr lang="en-US" sz="2000" dirty="0" err="1" smtClean="0"/>
              <a:t>pada</a:t>
            </a:r>
            <a:r>
              <a:rPr lang="en-US" sz="2000" dirty="0" smtClean="0"/>
              <a:t> </a:t>
            </a:r>
            <a:r>
              <a:rPr lang="en-US" sz="2000" dirty="0" err="1" smtClean="0"/>
              <a:t>waktu</a:t>
            </a:r>
            <a:r>
              <a:rPr lang="en-US" sz="2000" dirty="0" smtClean="0"/>
              <a:t> </a:t>
            </a:r>
            <a:r>
              <a:rPr lang="en-US" sz="2000" dirty="0" err="1" smtClean="0"/>
              <a:t>tertentu</a:t>
            </a:r>
            <a:r>
              <a:rPr lang="en-US" sz="2000" dirty="0" smtClean="0"/>
              <a:t>. </a:t>
            </a:r>
            <a:r>
              <a:rPr lang="en-US" sz="2000" dirty="0" err="1" smtClean="0"/>
              <a:t>Jika</a:t>
            </a:r>
            <a:r>
              <a:rPr lang="en-US" sz="2000" dirty="0" smtClean="0"/>
              <a:t> </a:t>
            </a:r>
            <a:r>
              <a:rPr lang="en-US" sz="2000" dirty="0" err="1" smtClean="0"/>
              <a:t>negara</a:t>
            </a:r>
            <a:r>
              <a:rPr lang="en-US" sz="2000" dirty="0" smtClean="0"/>
              <a:t> </a:t>
            </a:r>
            <a:r>
              <a:rPr lang="en-US" sz="2000" dirty="0" err="1" smtClean="0"/>
              <a:t>asal</a:t>
            </a:r>
            <a:r>
              <a:rPr lang="en-US" sz="2000" dirty="0" smtClean="0"/>
              <a:t> </a:t>
            </a:r>
            <a:r>
              <a:rPr lang="en-US" sz="2000" dirty="0" err="1" smtClean="0"/>
              <a:t>penerbit</a:t>
            </a:r>
            <a:r>
              <a:rPr lang="en-US" sz="2000" dirty="0" smtClean="0"/>
              <a:t> </a:t>
            </a:r>
            <a:r>
              <a:rPr lang="en-US" sz="2000" dirty="0" err="1" smtClean="0"/>
              <a:t>dan</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sama</a:t>
            </a:r>
            <a:r>
              <a:rPr lang="en-US" sz="2000" dirty="0" smtClean="0"/>
              <a:t> </a:t>
            </a:r>
            <a:r>
              <a:rPr lang="en-US" sz="2000" dirty="0" err="1" smtClean="0"/>
              <a:t>maka</a:t>
            </a:r>
            <a:r>
              <a:rPr lang="en-US" sz="2000" dirty="0" smtClean="0"/>
              <a:t> </a:t>
            </a:r>
            <a:r>
              <a:rPr lang="en-US" sz="2000" dirty="0" err="1" smtClean="0"/>
              <a:t>dikatakan</a:t>
            </a:r>
            <a:r>
              <a:rPr lang="en-US" sz="2000" dirty="0" smtClean="0"/>
              <a:t> channel </a:t>
            </a:r>
            <a:r>
              <a:rPr lang="en-US" sz="2000" dirty="0" err="1" smtClean="0"/>
              <a:t>distrubusi</a:t>
            </a:r>
            <a:r>
              <a:rPr lang="en-US" sz="2000" dirty="0" smtClean="0"/>
              <a:t> </a:t>
            </a:r>
            <a:r>
              <a:rPr lang="en-US" sz="2000" dirty="0" err="1" smtClean="0"/>
              <a:t>adalah</a:t>
            </a:r>
            <a:r>
              <a:rPr lang="en-US" sz="2000" dirty="0" smtClean="0"/>
              <a:t> </a:t>
            </a:r>
            <a:r>
              <a:rPr lang="en-US" sz="2000" dirty="0" err="1" smtClean="0"/>
              <a:t>domestik</a:t>
            </a:r>
            <a:r>
              <a:rPr lang="en-US" sz="2000" dirty="0" smtClean="0"/>
              <a:t>. </a:t>
            </a:r>
            <a:r>
              <a:rPr lang="en-US" sz="2000" dirty="0" err="1" smtClean="0"/>
              <a:t>Jumlah</a:t>
            </a:r>
            <a:r>
              <a:rPr lang="en-US" sz="2000" dirty="0" smtClean="0"/>
              <a:t> </a:t>
            </a:r>
            <a:r>
              <a:rPr lang="en-US" sz="2000" dirty="0" err="1" smtClean="0"/>
              <a:t>buku</a:t>
            </a:r>
            <a:r>
              <a:rPr lang="en-US" sz="2000" dirty="0" smtClean="0"/>
              <a:t> </a:t>
            </a:r>
            <a:r>
              <a:rPr lang="en-US" sz="2000" dirty="0" err="1" smtClean="0"/>
              <a:t>didetailkan</a:t>
            </a:r>
            <a:r>
              <a:rPr lang="en-US" sz="2000" dirty="0" smtClean="0"/>
              <a:t> </a:t>
            </a:r>
            <a:r>
              <a:rPr lang="en-US" sz="2000" dirty="0" err="1" smtClean="0"/>
              <a:t>hingga</a:t>
            </a:r>
            <a:r>
              <a:rPr lang="en-US" sz="2000" dirty="0" smtClean="0"/>
              <a:t> level per </a:t>
            </a:r>
            <a:r>
              <a:rPr lang="en-US" sz="2000" dirty="0" err="1" smtClean="0"/>
              <a:t>buku</a:t>
            </a:r>
            <a:r>
              <a:rPr lang="en-US" sz="2000" dirty="0" smtClean="0"/>
              <a:t>.</a:t>
            </a:r>
          </a:p>
        </p:txBody>
      </p:sp>
      <p:graphicFrame>
        <p:nvGraphicFramePr>
          <p:cNvPr id="4" name="Table 3"/>
          <p:cNvGraphicFramePr>
            <a:graphicFrameLocks noGrp="1"/>
          </p:cNvGraphicFramePr>
          <p:nvPr/>
        </p:nvGraphicFramePr>
        <p:xfrm>
          <a:off x="838200" y="2971800"/>
          <a:ext cx="6781801" cy="3396344"/>
        </p:xfrm>
        <a:graphic>
          <a:graphicData uri="http://schemas.openxmlformats.org/drawingml/2006/table">
            <a:tbl>
              <a:tblPr firstRow="1" bandRow="1">
                <a:tableStyleId>{F5AB1C69-6EDB-4FF4-983F-18BD219EF322}</a:tableStyleId>
              </a:tblPr>
              <a:tblGrid>
                <a:gridCol w="1660770"/>
                <a:gridCol w="1469292"/>
                <a:gridCol w="1651977"/>
                <a:gridCol w="1999762"/>
              </a:tblGrid>
              <a:tr h="424543">
                <a:tc>
                  <a:txBody>
                    <a:bodyPr/>
                    <a:lstStyle/>
                    <a:p>
                      <a:r>
                        <a:rPr lang="en-US" dirty="0" smtClean="0"/>
                        <a:t>WAKTU</a:t>
                      </a:r>
                      <a:endParaRPr lang="en-US" dirty="0"/>
                    </a:p>
                  </a:txBody>
                  <a:tcPr/>
                </a:tc>
                <a:tc>
                  <a:txBody>
                    <a:bodyPr/>
                    <a:lstStyle/>
                    <a:p>
                      <a:r>
                        <a:rPr lang="en-US" dirty="0" smtClean="0"/>
                        <a:t>GUDANG</a:t>
                      </a:r>
                      <a:endParaRPr lang="en-US" dirty="0"/>
                    </a:p>
                  </a:txBody>
                  <a:tcPr/>
                </a:tc>
                <a:tc>
                  <a:txBody>
                    <a:bodyPr/>
                    <a:lstStyle/>
                    <a:p>
                      <a:r>
                        <a:rPr lang="en-US" dirty="0" smtClean="0"/>
                        <a:t>BUKU</a:t>
                      </a:r>
                      <a:endParaRPr lang="en-US" dirty="0"/>
                    </a:p>
                  </a:txBody>
                  <a:tcPr/>
                </a:tc>
                <a:tc>
                  <a:txBody>
                    <a:bodyPr/>
                    <a:lstStyle/>
                    <a:p>
                      <a:r>
                        <a:rPr lang="en-US" dirty="0" smtClean="0"/>
                        <a:t>TOKO BUKU</a:t>
                      </a:r>
                      <a:endParaRPr lang="en-US" dirty="0"/>
                    </a:p>
                  </a:txBody>
                  <a:tcPr/>
                </a:tc>
              </a:tr>
              <a:tr h="424543">
                <a:tc>
                  <a:txBody>
                    <a:bodyPr/>
                    <a:lstStyle/>
                    <a:p>
                      <a:r>
                        <a:rPr lang="en-US" dirty="0" smtClean="0"/>
                        <a:t>TAHUN</a:t>
                      </a:r>
                      <a:endParaRPr lang="en-US" dirty="0"/>
                    </a:p>
                  </a:txBody>
                  <a:tcPr/>
                </a:tc>
                <a:tc>
                  <a:txBody>
                    <a:bodyPr/>
                    <a:lstStyle/>
                    <a:p>
                      <a:r>
                        <a:rPr lang="en-US" dirty="0" smtClean="0"/>
                        <a:t>GUDANG</a:t>
                      </a:r>
                      <a:endParaRPr lang="en-US" dirty="0"/>
                    </a:p>
                  </a:txBody>
                  <a:tcPr/>
                </a:tc>
                <a:tc>
                  <a:txBody>
                    <a:bodyPr/>
                    <a:lstStyle/>
                    <a:p>
                      <a:r>
                        <a:rPr lang="en-US" dirty="0" smtClean="0"/>
                        <a:t>ISBN</a:t>
                      </a:r>
                      <a:r>
                        <a:rPr lang="en-US" baseline="0" dirty="0" smtClean="0"/>
                        <a:t> </a:t>
                      </a:r>
                      <a:r>
                        <a:rPr lang="en-US" dirty="0" smtClean="0"/>
                        <a:t>BUKU</a:t>
                      </a:r>
                      <a:endParaRPr lang="en-US" dirty="0"/>
                    </a:p>
                  </a:txBody>
                  <a:tcPr/>
                </a:tc>
                <a:tc>
                  <a:txBody>
                    <a:bodyPr/>
                    <a:lstStyle/>
                    <a:p>
                      <a:r>
                        <a:rPr lang="en-US" dirty="0" smtClean="0"/>
                        <a:t>TOKO</a:t>
                      </a:r>
                      <a:endParaRPr lang="en-US" dirty="0"/>
                    </a:p>
                  </a:txBody>
                  <a:tcPr/>
                </a:tc>
              </a:tr>
              <a:tr h="424543">
                <a:tc>
                  <a:txBody>
                    <a:bodyPr/>
                    <a:lstStyle/>
                    <a:p>
                      <a:r>
                        <a:rPr lang="en-US" dirty="0" smtClean="0"/>
                        <a:t>KUARTAL</a:t>
                      </a:r>
                      <a:endParaRPr lang="en-US" dirty="0"/>
                    </a:p>
                  </a:txBody>
                  <a:tcPr/>
                </a:tc>
                <a:tc>
                  <a:txBody>
                    <a:bodyPr/>
                    <a:lstStyle/>
                    <a:p>
                      <a:r>
                        <a:rPr lang="en-US" dirty="0" smtClean="0"/>
                        <a:t>KOTA</a:t>
                      </a:r>
                      <a:endParaRPr lang="en-US" dirty="0"/>
                    </a:p>
                  </a:txBody>
                  <a:tcPr/>
                </a:tc>
                <a:tc>
                  <a:txBody>
                    <a:bodyPr/>
                    <a:lstStyle/>
                    <a:p>
                      <a:r>
                        <a:rPr lang="en-US" dirty="0" smtClean="0"/>
                        <a:t>PENULIS</a:t>
                      </a:r>
                      <a:endParaRPr lang="en-US" dirty="0"/>
                    </a:p>
                  </a:txBody>
                  <a:tcPr/>
                </a:tc>
                <a:tc>
                  <a:txBody>
                    <a:bodyPr/>
                    <a:lstStyle/>
                    <a:p>
                      <a:r>
                        <a:rPr lang="en-US" dirty="0" smtClean="0"/>
                        <a:t>KOTA</a:t>
                      </a:r>
                      <a:endParaRPr lang="en-US" dirty="0"/>
                    </a:p>
                  </a:txBody>
                  <a:tcPr/>
                </a:tc>
              </a:tr>
              <a:tr h="424543">
                <a:tc>
                  <a:txBody>
                    <a:bodyPr/>
                    <a:lstStyle/>
                    <a:p>
                      <a:r>
                        <a:rPr lang="en-US" dirty="0" smtClean="0"/>
                        <a:t>BULAN</a:t>
                      </a:r>
                      <a:endParaRPr lang="en-US" dirty="0"/>
                    </a:p>
                  </a:txBody>
                  <a:tcPr/>
                </a:tc>
                <a:tc>
                  <a:txBody>
                    <a:bodyPr/>
                    <a:lstStyle/>
                    <a:p>
                      <a:r>
                        <a:rPr lang="en-US" dirty="0" smtClean="0"/>
                        <a:t>NEGARA</a:t>
                      </a:r>
                      <a:endParaRPr lang="en-US" dirty="0"/>
                    </a:p>
                  </a:txBody>
                  <a:tcPr/>
                </a:tc>
                <a:tc>
                  <a:txBody>
                    <a:bodyPr/>
                    <a:lstStyle/>
                    <a:p>
                      <a:r>
                        <a:rPr lang="en-US" dirty="0" smtClean="0"/>
                        <a:t>JENIS</a:t>
                      </a:r>
                      <a:endParaRPr lang="en-US" dirty="0"/>
                    </a:p>
                  </a:txBody>
                  <a:tcPr/>
                </a:tc>
                <a:tc>
                  <a:txBody>
                    <a:bodyPr/>
                    <a:lstStyle/>
                    <a:p>
                      <a:r>
                        <a:rPr lang="en-US" dirty="0" smtClean="0"/>
                        <a:t>NEGARA</a:t>
                      </a:r>
                      <a:endParaRPr lang="en-US" dirty="0"/>
                    </a:p>
                  </a:txBody>
                  <a:tcPr/>
                </a:tc>
              </a:tr>
              <a:tr h="424543">
                <a:tc>
                  <a:txBody>
                    <a:bodyPr/>
                    <a:lstStyle/>
                    <a:p>
                      <a:r>
                        <a:rPr lang="en-US" dirty="0" smtClean="0"/>
                        <a:t>TANGGAL</a:t>
                      </a:r>
                      <a:endParaRPr lang="en-US" dirty="0"/>
                    </a:p>
                  </a:txBody>
                  <a:tcPr/>
                </a:tc>
                <a:tc>
                  <a:txBody>
                    <a:bodyPr/>
                    <a:lstStyle/>
                    <a:p>
                      <a:endParaRPr lang="en-US"/>
                    </a:p>
                  </a:txBody>
                  <a:tcPr/>
                </a:tc>
                <a:tc>
                  <a:txBody>
                    <a:bodyPr/>
                    <a:lstStyle/>
                    <a:p>
                      <a:r>
                        <a:rPr lang="en-US" dirty="0" smtClean="0"/>
                        <a:t>PENERBIT</a:t>
                      </a:r>
                      <a:endParaRPr lang="en-US" dirty="0"/>
                    </a:p>
                  </a:txBody>
                  <a:tcPr/>
                </a:tc>
                <a:tc>
                  <a:txBody>
                    <a:bodyPr/>
                    <a:lstStyle/>
                    <a:p>
                      <a:endParaRPr lang="en-US" dirty="0"/>
                    </a:p>
                  </a:txBody>
                  <a:tcPr/>
                </a:tc>
              </a:tr>
              <a:tr h="424543">
                <a:tc>
                  <a:txBody>
                    <a:bodyPr/>
                    <a:lstStyle/>
                    <a:p>
                      <a:endParaRPr lang="en-US"/>
                    </a:p>
                  </a:txBody>
                  <a:tcPr/>
                </a:tc>
                <a:tc>
                  <a:txBody>
                    <a:bodyPr/>
                    <a:lstStyle/>
                    <a:p>
                      <a:endParaRPr lang="en-US"/>
                    </a:p>
                  </a:txBody>
                  <a:tcPr/>
                </a:tc>
                <a:tc>
                  <a:txBody>
                    <a:bodyPr/>
                    <a:lstStyle/>
                    <a:p>
                      <a:r>
                        <a:rPr lang="en-US" dirty="0" smtClean="0"/>
                        <a:t>KOTA</a:t>
                      </a:r>
                      <a:endParaRPr lang="en-US" dirty="0"/>
                    </a:p>
                  </a:txBody>
                  <a:tcPr/>
                </a:tc>
                <a:tc>
                  <a:txBody>
                    <a:bodyPr/>
                    <a:lstStyle/>
                    <a:p>
                      <a:endParaRPr lang="en-US" dirty="0"/>
                    </a:p>
                  </a:txBody>
                  <a:tcPr/>
                </a:tc>
              </a:tr>
              <a:tr h="424543">
                <a:tc>
                  <a:txBody>
                    <a:bodyPr/>
                    <a:lstStyle/>
                    <a:p>
                      <a:endParaRPr lang="en-US" dirty="0"/>
                    </a:p>
                  </a:txBody>
                  <a:tcPr/>
                </a:tc>
                <a:tc>
                  <a:txBody>
                    <a:bodyPr/>
                    <a:lstStyle/>
                    <a:p>
                      <a:endParaRPr lang="en-US"/>
                    </a:p>
                  </a:txBody>
                  <a:tcPr/>
                </a:tc>
                <a:tc>
                  <a:txBody>
                    <a:bodyPr/>
                    <a:lstStyle/>
                    <a:p>
                      <a:r>
                        <a:rPr lang="en-US" dirty="0" smtClean="0"/>
                        <a:t>NEGARA</a:t>
                      </a:r>
                      <a:endParaRPr lang="en-US" dirty="0"/>
                    </a:p>
                  </a:txBody>
                  <a:tcPr/>
                </a:tc>
                <a:tc>
                  <a:txBody>
                    <a:bodyPr/>
                    <a:lstStyle/>
                    <a:p>
                      <a:endParaRPr lang="en-US" dirty="0"/>
                    </a:p>
                  </a:txBody>
                  <a:tcPr/>
                </a:tc>
              </a:tr>
              <a:tr h="424543">
                <a:tc gridSpan="4">
                  <a:txBody>
                    <a:bodyPr/>
                    <a:lstStyle/>
                    <a:p>
                      <a:r>
                        <a:rPr lang="en-US" dirty="0" smtClean="0"/>
                        <a:t>FAKTA :  JUMLAH</a:t>
                      </a:r>
                      <a:r>
                        <a:rPr lang="en-US" baseline="0" dirty="0" smtClean="0"/>
                        <a:t> BUKU TERKIRIM</a:t>
                      </a:r>
                      <a:endParaRPr lang="en-US" dirty="0"/>
                    </a:p>
                  </a:txBody>
                  <a:tcPr>
                    <a:solidFill>
                      <a:schemeClr val="accent3"/>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Subyek</a:t>
            </a:r>
            <a:r>
              <a:rPr lang="en-US" dirty="0" smtClean="0"/>
              <a:t> : PENJUALAN BUKU</a:t>
            </a:r>
            <a:endParaRPr lang="en-US" dirty="0"/>
          </a:p>
        </p:txBody>
      </p:sp>
      <p:sp>
        <p:nvSpPr>
          <p:cNvPr id="3" name="Content Placeholder 2"/>
          <p:cNvSpPr>
            <a:spLocks noGrp="1"/>
          </p:cNvSpPr>
          <p:nvPr>
            <p:ph sz="quarter" idx="1"/>
          </p:nvPr>
        </p:nvSpPr>
        <p:spPr/>
        <p:txBody>
          <a:bodyPr/>
          <a:lstStyle/>
          <a:p>
            <a:r>
              <a:rPr lang="en-US" dirty="0" smtClean="0"/>
              <a:t> </a:t>
            </a:r>
            <a:r>
              <a:rPr lang="en-US" sz="2000" dirty="0" err="1" smtClean="0"/>
              <a:t>Anda</a:t>
            </a:r>
            <a:r>
              <a:rPr lang="en-US" sz="2000" dirty="0" smtClean="0"/>
              <a:t> </a:t>
            </a:r>
            <a:r>
              <a:rPr lang="en-US" sz="2000" dirty="0" err="1" smtClean="0"/>
              <a:t>ingin</a:t>
            </a:r>
            <a:r>
              <a:rPr lang="en-US" sz="2000" dirty="0" smtClean="0"/>
              <a:t> </a:t>
            </a:r>
            <a:r>
              <a:rPr lang="en-US" sz="2000" dirty="0" err="1" smtClean="0"/>
              <a:t>menganalisis</a:t>
            </a:r>
            <a:r>
              <a:rPr lang="en-US" sz="2000" dirty="0" smtClean="0"/>
              <a:t> </a:t>
            </a:r>
            <a:r>
              <a:rPr lang="en-US" sz="2000" dirty="0" err="1" smtClean="0"/>
              <a:t>hasil</a:t>
            </a:r>
            <a:r>
              <a:rPr lang="en-US" sz="2000" dirty="0" smtClean="0"/>
              <a:t> </a:t>
            </a:r>
            <a:r>
              <a:rPr lang="en-US" sz="2000" dirty="0" err="1" smtClean="0"/>
              <a:t>penjualan</a:t>
            </a:r>
            <a:r>
              <a:rPr lang="en-US" sz="2000" dirty="0" smtClean="0"/>
              <a:t> </a:t>
            </a:r>
            <a:r>
              <a:rPr lang="en-US" sz="2000" dirty="0" err="1" smtClean="0"/>
              <a:t>buku</a:t>
            </a:r>
            <a:r>
              <a:rPr lang="en-US" sz="2000" dirty="0" smtClean="0"/>
              <a:t> (</a:t>
            </a:r>
            <a:r>
              <a:rPr lang="en-US" sz="2000" dirty="0" err="1" smtClean="0"/>
              <a:t>jumlah</a:t>
            </a:r>
            <a:r>
              <a:rPr lang="en-US" sz="2000" dirty="0" smtClean="0"/>
              <a:t> </a:t>
            </a:r>
            <a:r>
              <a:rPr lang="en-US" sz="2000" dirty="0" err="1" smtClean="0"/>
              <a:t>buku</a:t>
            </a:r>
            <a:r>
              <a:rPr lang="en-US" sz="2000" dirty="0" smtClean="0"/>
              <a:t> yang </a:t>
            </a:r>
            <a:r>
              <a:rPr lang="en-US" sz="2000" dirty="0" err="1" smtClean="0"/>
              <a:t>terjual</a:t>
            </a:r>
            <a:r>
              <a:rPr lang="en-US" sz="2000" dirty="0" smtClean="0"/>
              <a:t> </a:t>
            </a:r>
            <a:r>
              <a:rPr lang="en-US" sz="2000" dirty="0" err="1" smtClean="0"/>
              <a:t>di</a:t>
            </a:r>
            <a:r>
              <a:rPr lang="en-US" sz="2000" dirty="0" smtClean="0"/>
              <a:t> </a:t>
            </a:r>
            <a:r>
              <a:rPr lang="en-US" sz="2000" dirty="0" err="1" smtClean="0"/>
              <a:t>toko</a:t>
            </a:r>
            <a:r>
              <a:rPr lang="en-US" sz="2000" dirty="0" smtClean="0"/>
              <a:t>, </a:t>
            </a:r>
            <a:r>
              <a:rPr lang="en-US" sz="2000" dirty="0" err="1" smtClean="0"/>
              <a:t>jumlah</a:t>
            </a:r>
            <a:r>
              <a:rPr lang="en-US" sz="2000" dirty="0" smtClean="0"/>
              <a:t> </a:t>
            </a:r>
            <a:r>
              <a:rPr lang="en-US" sz="2000" dirty="0" err="1" smtClean="0"/>
              <a:t>buku</a:t>
            </a:r>
            <a:r>
              <a:rPr lang="en-US" sz="2000" dirty="0" smtClean="0"/>
              <a:t> </a:t>
            </a:r>
            <a:r>
              <a:rPr lang="en-US" sz="2000" dirty="0" err="1" smtClean="0"/>
              <a:t>kembali</a:t>
            </a:r>
            <a:r>
              <a:rPr lang="en-US" sz="2000" dirty="0" smtClean="0"/>
              <a:t> </a:t>
            </a:r>
            <a:r>
              <a:rPr lang="en-US" sz="2000" dirty="0" err="1" smtClean="0"/>
              <a:t>ke</a:t>
            </a:r>
            <a:r>
              <a:rPr lang="en-US" sz="2000" dirty="0" smtClean="0"/>
              <a:t> </a:t>
            </a:r>
            <a:r>
              <a:rPr lang="en-US" sz="2000" dirty="0" err="1" smtClean="0"/>
              <a:t>penerbit</a:t>
            </a:r>
            <a:r>
              <a:rPr lang="en-US" sz="2000" dirty="0" smtClean="0"/>
              <a:t>, </a:t>
            </a:r>
            <a:r>
              <a:rPr lang="en-US" sz="2000" dirty="0" err="1" smtClean="0"/>
              <a:t>keuntungan</a:t>
            </a:r>
            <a:r>
              <a:rPr lang="en-US" sz="2000" dirty="0" smtClean="0"/>
              <a:t> distributor 5% </a:t>
            </a:r>
            <a:r>
              <a:rPr lang="en-US" sz="2000" dirty="0" err="1" smtClean="0"/>
              <a:t>dari</a:t>
            </a:r>
            <a:r>
              <a:rPr lang="en-US" sz="2000" dirty="0" smtClean="0"/>
              <a:t> </a:t>
            </a:r>
            <a:r>
              <a:rPr lang="en-US" sz="2000" dirty="0" err="1" smtClean="0"/>
              <a:t>harga</a:t>
            </a:r>
            <a:r>
              <a:rPr lang="en-US" sz="2000" dirty="0" smtClean="0"/>
              <a:t>  </a:t>
            </a:r>
            <a:r>
              <a:rPr lang="en-US" sz="2000" dirty="0" err="1" smtClean="0"/>
              <a:t>buku</a:t>
            </a:r>
            <a:r>
              <a:rPr lang="en-US" sz="2000" dirty="0" smtClean="0"/>
              <a:t>) yang </a:t>
            </a:r>
            <a:r>
              <a:rPr lang="en-US" sz="2000" dirty="0" err="1" smtClean="0"/>
              <a:t>berhasil</a:t>
            </a:r>
            <a:r>
              <a:rPr lang="en-US" sz="2000" dirty="0" smtClean="0"/>
              <a:t> </a:t>
            </a:r>
            <a:r>
              <a:rPr lang="en-US" sz="2000" dirty="0" err="1" smtClean="0"/>
              <a:t>dijual</a:t>
            </a:r>
            <a:r>
              <a:rPr lang="en-US" sz="2000" dirty="0" smtClean="0"/>
              <a:t> </a:t>
            </a:r>
            <a:r>
              <a:rPr lang="en-US" sz="2000" dirty="0" err="1" smtClean="0"/>
              <a:t>oleh</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pada</a:t>
            </a:r>
            <a:r>
              <a:rPr lang="en-US" sz="2000" dirty="0" smtClean="0"/>
              <a:t> </a:t>
            </a:r>
            <a:r>
              <a:rPr lang="en-US" sz="2000" dirty="0" err="1" smtClean="0"/>
              <a:t>waktu</a:t>
            </a:r>
            <a:r>
              <a:rPr lang="en-US" sz="2000" dirty="0" smtClean="0"/>
              <a:t> </a:t>
            </a:r>
            <a:r>
              <a:rPr lang="en-US" sz="2000" dirty="0" err="1" smtClean="0"/>
              <a:t>tertentu</a:t>
            </a:r>
            <a:r>
              <a:rPr lang="en-US" sz="2000" dirty="0" smtClean="0"/>
              <a:t>, </a:t>
            </a:r>
            <a:r>
              <a:rPr lang="en-US" sz="2000" dirty="0" err="1" smtClean="0"/>
              <a:t>berdasarkan</a:t>
            </a:r>
            <a:r>
              <a:rPr lang="en-US" sz="2000" dirty="0" smtClean="0"/>
              <a:t> </a:t>
            </a:r>
            <a:r>
              <a:rPr lang="en-US" sz="2000" dirty="0" err="1" smtClean="0"/>
              <a:t>penerbit</a:t>
            </a:r>
            <a:r>
              <a:rPr lang="en-US" sz="2000" dirty="0" smtClean="0"/>
              <a:t> </a:t>
            </a:r>
            <a:r>
              <a:rPr lang="en-US" sz="2000" dirty="0" err="1" smtClean="0"/>
              <a:t>buku</a:t>
            </a:r>
            <a:r>
              <a:rPr lang="en-US" sz="2000" dirty="0" smtClean="0"/>
              <a:t> </a:t>
            </a:r>
            <a:r>
              <a:rPr lang="en-US" sz="2000" dirty="0" err="1" smtClean="0"/>
              <a:t>dan</a:t>
            </a:r>
            <a:r>
              <a:rPr lang="en-US" sz="2000" dirty="0" smtClean="0"/>
              <a:t> </a:t>
            </a:r>
            <a:r>
              <a:rPr lang="en-US" sz="2000" dirty="0" err="1" smtClean="0"/>
              <a:t>judul</a:t>
            </a:r>
            <a:r>
              <a:rPr lang="en-US" sz="2000" dirty="0" smtClean="0"/>
              <a:t> </a:t>
            </a:r>
            <a:r>
              <a:rPr lang="en-US" sz="2000" dirty="0" err="1" smtClean="0"/>
              <a:t>buku</a:t>
            </a:r>
            <a:r>
              <a:rPr lang="en-US" sz="2000" dirty="0" smtClean="0"/>
              <a:t>. </a:t>
            </a:r>
          </a:p>
        </p:txBody>
      </p:sp>
      <p:graphicFrame>
        <p:nvGraphicFramePr>
          <p:cNvPr id="4" name="Table 3"/>
          <p:cNvGraphicFramePr>
            <a:graphicFrameLocks noGrp="1"/>
          </p:cNvGraphicFramePr>
          <p:nvPr/>
        </p:nvGraphicFramePr>
        <p:xfrm>
          <a:off x="838200" y="2667000"/>
          <a:ext cx="6553200" cy="3187338"/>
        </p:xfrm>
        <a:graphic>
          <a:graphicData uri="http://schemas.openxmlformats.org/drawingml/2006/table">
            <a:tbl>
              <a:tblPr firstRow="1" bandRow="1">
                <a:tableStyleId>{F5AB1C69-6EDB-4FF4-983F-18BD219EF322}</a:tableStyleId>
              </a:tblPr>
              <a:tblGrid>
                <a:gridCol w="1660770"/>
                <a:gridCol w="2149230"/>
                <a:gridCol w="2743200"/>
              </a:tblGrid>
              <a:tr h="424543">
                <a:tc>
                  <a:txBody>
                    <a:bodyPr/>
                    <a:lstStyle/>
                    <a:p>
                      <a:r>
                        <a:rPr lang="en-US" dirty="0" smtClean="0"/>
                        <a:t>WAKTU</a:t>
                      </a:r>
                      <a:endParaRPr lang="en-US" dirty="0"/>
                    </a:p>
                  </a:txBody>
                  <a:tcPr/>
                </a:tc>
                <a:tc>
                  <a:txBody>
                    <a:bodyPr/>
                    <a:lstStyle/>
                    <a:p>
                      <a:r>
                        <a:rPr lang="en-US" dirty="0" smtClean="0"/>
                        <a:t>BUKU</a:t>
                      </a:r>
                      <a:endParaRPr lang="en-US" dirty="0"/>
                    </a:p>
                  </a:txBody>
                  <a:tcPr/>
                </a:tc>
                <a:tc>
                  <a:txBody>
                    <a:bodyPr/>
                    <a:lstStyle/>
                    <a:p>
                      <a:r>
                        <a:rPr lang="en-US" dirty="0" smtClean="0"/>
                        <a:t>TOKO BUKU</a:t>
                      </a:r>
                      <a:endParaRPr lang="en-US" dirty="0"/>
                    </a:p>
                  </a:txBody>
                  <a:tcPr/>
                </a:tc>
              </a:tr>
              <a:tr h="424543">
                <a:tc>
                  <a:txBody>
                    <a:bodyPr/>
                    <a:lstStyle/>
                    <a:p>
                      <a:r>
                        <a:rPr lang="en-US" dirty="0" smtClean="0"/>
                        <a:t>TAHUN</a:t>
                      </a:r>
                      <a:endParaRPr lang="en-US" dirty="0"/>
                    </a:p>
                  </a:txBody>
                  <a:tcPr/>
                </a:tc>
                <a:tc>
                  <a:txBody>
                    <a:bodyPr/>
                    <a:lstStyle/>
                    <a:p>
                      <a:r>
                        <a:rPr lang="en-US" dirty="0" smtClean="0"/>
                        <a:t>ISBN</a:t>
                      </a:r>
                      <a:r>
                        <a:rPr lang="en-US" baseline="0" dirty="0" smtClean="0"/>
                        <a:t> </a:t>
                      </a:r>
                      <a:r>
                        <a:rPr lang="en-US" dirty="0" smtClean="0"/>
                        <a:t>BUKU</a:t>
                      </a:r>
                      <a:endParaRPr lang="en-US" dirty="0"/>
                    </a:p>
                  </a:txBody>
                  <a:tcPr/>
                </a:tc>
                <a:tc>
                  <a:txBody>
                    <a:bodyPr/>
                    <a:lstStyle/>
                    <a:p>
                      <a:r>
                        <a:rPr lang="en-US" dirty="0" smtClean="0"/>
                        <a:t>TOKO</a:t>
                      </a:r>
                      <a:endParaRPr lang="en-US" dirty="0"/>
                    </a:p>
                  </a:txBody>
                  <a:tcPr/>
                </a:tc>
              </a:tr>
              <a:tr h="424543">
                <a:tc>
                  <a:txBody>
                    <a:bodyPr/>
                    <a:lstStyle/>
                    <a:p>
                      <a:r>
                        <a:rPr lang="en-US" dirty="0" smtClean="0"/>
                        <a:t>KUARTAL</a:t>
                      </a:r>
                      <a:endParaRPr lang="en-US" dirty="0"/>
                    </a:p>
                  </a:txBody>
                  <a:tcPr/>
                </a:tc>
                <a:tc>
                  <a:txBody>
                    <a:bodyPr/>
                    <a:lstStyle/>
                    <a:p>
                      <a:r>
                        <a:rPr lang="en-US" dirty="0" smtClean="0"/>
                        <a:t>PENULIS</a:t>
                      </a:r>
                      <a:endParaRPr lang="en-US" dirty="0"/>
                    </a:p>
                  </a:txBody>
                  <a:tcPr/>
                </a:tc>
                <a:tc>
                  <a:txBody>
                    <a:bodyPr/>
                    <a:lstStyle/>
                    <a:p>
                      <a:r>
                        <a:rPr lang="en-US" dirty="0" smtClean="0"/>
                        <a:t>KOTA</a:t>
                      </a:r>
                      <a:endParaRPr lang="en-US" dirty="0"/>
                    </a:p>
                  </a:txBody>
                  <a:tcPr/>
                </a:tc>
              </a:tr>
              <a:tr h="424543">
                <a:tc>
                  <a:txBody>
                    <a:bodyPr/>
                    <a:lstStyle/>
                    <a:p>
                      <a:r>
                        <a:rPr lang="en-US" dirty="0" smtClean="0"/>
                        <a:t>BULAN</a:t>
                      </a:r>
                      <a:endParaRPr lang="en-US" dirty="0"/>
                    </a:p>
                  </a:txBody>
                  <a:tcPr/>
                </a:tc>
                <a:tc>
                  <a:txBody>
                    <a:bodyPr/>
                    <a:lstStyle/>
                    <a:p>
                      <a:r>
                        <a:rPr lang="en-US" dirty="0" smtClean="0"/>
                        <a:t>JENIS</a:t>
                      </a:r>
                      <a:endParaRPr lang="en-US" dirty="0"/>
                    </a:p>
                  </a:txBody>
                  <a:tcPr/>
                </a:tc>
                <a:tc>
                  <a:txBody>
                    <a:bodyPr/>
                    <a:lstStyle/>
                    <a:p>
                      <a:r>
                        <a:rPr lang="en-US" dirty="0" smtClean="0"/>
                        <a:t>NEGARA</a:t>
                      </a:r>
                      <a:endParaRPr lang="en-US" dirty="0"/>
                    </a:p>
                  </a:txBody>
                  <a:tcPr/>
                </a:tc>
              </a:tr>
              <a:tr h="424543">
                <a:tc>
                  <a:txBody>
                    <a:bodyPr/>
                    <a:lstStyle/>
                    <a:p>
                      <a:endParaRPr lang="en-US" dirty="0"/>
                    </a:p>
                  </a:txBody>
                  <a:tcPr/>
                </a:tc>
                <a:tc>
                  <a:txBody>
                    <a:bodyPr/>
                    <a:lstStyle/>
                    <a:p>
                      <a:r>
                        <a:rPr lang="en-US" dirty="0" smtClean="0"/>
                        <a:t>PENERBIT</a:t>
                      </a:r>
                      <a:endParaRPr lang="en-US" dirty="0"/>
                    </a:p>
                  </a:txBody>
                  <a:tcPr/>
                </a:tc>
                <a:tc>
                  <a:txBody>
                    <a:bodyPr/>
                    <a:lstStyle/>
                    <a:p>
                      <a:endParaRPr lang="en-US" dirty="0"/>
                    </a:p>
                  </a:txBody>
                  <a:tcPr/>
                </a:tc>
              </a:tr>
              <a:tr h="424543">
                <a:tc>
                  <a:txBody>
                    <a:bodyPr/>
                    <a:lstStyle/>
                    <a:p>
                      <a:endParaRPr lang="en-US"/>
                    </a:p>
                  </a:txBody>
                  <a:tcPr/>
                </a:tc>
                <a:tc>
                  <a:txBody>
                    <a:bodyPr/>
                    <a:lstStyle/>
                    <a:p>
                      <a:r>
                        <a:rPr lang="en-US" dirty="0" smtClean="0"/>
                        <a:t>HARGA</a:t>
                      </a:r>
                      <a:endParaRPr lang="en-US" dirty="0"/>
                    </a:p>
                  </a:txBody>
                  <a:tcPr/>
                </a:tc>
                <a:tc>
                  <a:txBody>
                    <a:bodyPr/>
                    <a:lstStyle/>
                    <a:p>
                      <a:endParaRPr lang="en-US" dirty="0"/>
                    </a:p>
                  </a:txBody>
                  <a:tcPr/>
                </a:tc>
              </a:tr>
              <a:tr h="424543">
                <a:tc gridSpan="3">
                  <a:txBody>
                    <a:bodyPr/>
                    <a:lstStyle/>
                    <a:p>
                      <a:r>
                        <a:rPr lang="en-US" dirty="0" smtClean="0"/>
                        <a:t>FAKTA :  JUMLAH</a:t>
                      </a:r>
                      <a:r>
                        <a:rPr lang="en-US" baseline="0" dirty="0" smtClean="0"/>
                        <a:t> BUKU TERJUAL, JUMLAH BUKU KEMBALI, KEUNTUNGAN</a:t>
                      </a:r>
                      <a:endParaRPr lang="en-US" dirty="0"/>
                    </a:p>
                  </a:txBody>
                  <a:tcPr>
                    <a:solidFill>
                      <a:schemeClr val="accent3"/>
                    </a:solidFill>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Logical Vs Physical Design</a:t>
            </a:r>
            <a:endParaRPr lang="en-US" dirty="0"/>
          </a:p>
        </p:txBody>
      </p:sp>
      <p:sp>
        <p:nvSpPr>
          <p:cNvPr id="3" name="Content Placeholder 2"/>
          <p:cNvSpPr>
            <a:spLocks noGrp="1"/>
          </p:cNvSpPr>
          <p:nvPr>
            <p:ph idx="1"/>
          </p:nvPr>
        </p:nvSpPr>
        <p:spPr/>
        <p:txBody>
          <a:bodyPr>
            <a:normAutofit fontScale="92500"/>
          </a:bodyPr>
          <a:lstStyle/>
          <a:p>
            <a:r>
              <a:rPr lang="en-US" dirty="0" smtClean="0"/>
              <a:t>Logical design: </a:t>
            </a:r>
          </a:p>
          <a:p>
            <a:pPr lvl="1"/>
            <a:r>
              <a:rPr lang="en-US" dirty="0" err="1" smtClean="0"/>
              <a:t>Lebih</a:t>
            </a:r>
            <a:r>
              <a:rPr lang="en-US" dirty="0" smtClean="0"/>
              <a:t> </a:t>
            </a:r>
            <a:r>
              <a:rPr lang="en-US" dirty="0" err="1" smtClean="0"/>
              <a:t>konseptual</a:t>
            </a:r>
            <a:r>
              <a:rPr lang="en-US" dirty="0" smtClean="0"/>
              <a:t> </a:t>
            </a:r>
            <a:r>
              <a:rPr lang="en-US" dirty="0" err="1" smtClean="0"/>
              <a:t>dan</a:t>
            </a:r>
            <a:r>
              <a:rPr lang="en-US" dirty="0" smtClean="0"/>
              <a:t> </a:t>
            </a:r>
            <a:r>
              <a:rPr lang="en-US" dirty="0" err="1" smtClean="0"/>
              <a:t>abstrak</a:t>
            </a:r>
            <a:r>
              <a:rPr lang="en-US" dirty="0" smtClean="0"/>
              <a:t> </a:t>
            </a:r>
          </a:p>
          <a:p>
            <a:pPr lvl="1"/>
            <a:r>
              <a:rPr lang="en-US" dirty="0" err="1" smtClean="0"/>
              <a:t>Lebih</a:t>
            </a:r>
            <a:r>
              <a:rPr lang="en-US" dirty="0" smtClean="0"/>
              <a:t> </a:t>
            </a:r>
            <a:r>
              <a:rPr lang="en-US" dirty="0" err="1" smtClean="0"/>
              <a:t>melihat</a:t>
            </a:r>
            <a:r>
              <a:rPr lang="en-US" dirty="0" smtClean="0"/>
              <a:t> </a:t>
            </a:r>
            <a:r>
              <a:rPr lang="en-US" dirty="0" err="1" smtClean="0"/>
              <a:t>pada</a:t>
            </a:r>
            <a:r>
              <a:rPr lang="en-US" dirty="0" smtClean="0"/>
              <a:t> </a:t>
            </a:r>
            <a:r>
              <a:rPr lang="en-US" dirty="0" err="1" smtClean="0"/>
              <a:t>hubungan</a:t>
            </a:r>
            <a:r>
              <a:rPr lang="en-US" dirty="0" smtClean="0"/>
              <a:t> </a:t>
            </a:r>
            <a:r>
              <a:rPr lang="en-US" dirty="0" err="1" smtClean="0"/>
              <a:t>logis</a:t>
            </a:r>
            <a:r>
              <a:rPr lang="en-US" dirty="0" smtClean="0"/>
              <a:t> </a:t>
            </a:r>
            <a:r>
              <a:rPr lang="en-US" dirty="0" err="1" smtClean="0"/>
              <a:t>antar</a:t>
            </a:r>
            <a:r>
              <a:rPr lang="en-US" dirty="0" smtClean="0"/>
              <a:t> </a:t>
            </a:r>
            <a:r>
              <a:rPr lang="en-US" dirty="0" err="1" smtClean="0"/>
              <a:t>obyek</a:t>
            </a:r>
            <a:endParaRPr lang="en-US" dirty="0" smtClean="0"/>
          </a:p>
          <a:p>
            <a:pPr lvl="1"/>
            <a:r>
              <a:rPr lang="en-US" dirty="0" err="1" smtClean="0"/>
              <a:t>Berorientasi</a:t>
            </a:r>
            <a:r>
              <a:rPr lang="en-US" dirty="0" smtClean="0"/>
              <a:t> </a:t>
            </a:r>
            <a:r>
              <a:rPr lang="en-US" dirty="0" err="1" smtClean="0"/>
              <a:t>pada</a:t>
            </a:r>
            <a:r>
              <a:rPr lang="en-US" dirty="0" smtClean="0"/>
              <a:t> </a:t>
            </a:r>
            <a:r>
              <a:rPr lang="en-US" dirty="0" err="1" smtClean="0"/>
              <a:t>kebutuhan</a:t>
            </a:r>
            <a:r>
              <a:rPr lang="en-US" dirty="0" smtClean="0"/>
              <a:t> end-users (</a:t>
            </a:r>
            <a:r>
              <a:rPr lang="en-US" i="1" dirty="0" smtClean="0"/>
              <a:t>requirement</a:t>
            </a:r>
            <a:r>
              <a:rPr lang="en-US" dirty="0" smtClean="0"/>
              <a:t>) </a:t>
            </a:r>
          </a:p>
          <a:p>
            <a:pPr lvl="1">
              <a:buNone/>
            </a:pPr>
            <a:endParaRPr lang="en-US" dirty="0" smtClean="0"/>
          </a:p>
          <a:p>
            <a:r>
              <a:rPr lang="en-US" dirty="0" smtClean="0"/>
              <a:t>Physical design:</a:t>
            </a:r>
          </a:p>
          <a:p>
            <a:pPr lvl="1"/>
            <a:r>
              <a:rPr lang="en-US" dirty="0" err="1" smtClean="0"/>
              <a:t>Lebih</a:t>
            </a:r>
            <a:r>
              <a:rPr lang="en-US" dirty="0" smtClean="0"/>
              <a:t> </a:t>
            </a:r>
            <a:r>
              <a:rPr lang="en-US" dirty="0" err="1" smtClean="0"/>
              <a:t>melihat</a:t>
            </a:r>
            <a:r>
              <a:rPr lang="en-US" dirty="0" smtClean="0"/>
              <a:t> </a:t>
            </a:r>
            <a:r>
              <a:rPr lang="en-US" dirty="0" err="1" smtClean="0"/>
              <a:t>pada</a:t>
            </a:r>
            <a:r>
              <a:rPr lang="en-US" dirty="0" smtClean="0"/>
              <a:t> </a:t>
            </a:r>
            <a:r>
              <a:rPr lang="en-US" dirty="0" err="1" smtClean="0"/>
              <a:t>cara</a:t>
            </a:r>
            <a:r>
              <a:rPr lang="en-US" dirty="0" smtClean="0"/>
              <a:t> yang paling </a:t>
            </a:r>
            <a:r>
              <a:rPr lang="en-US" dirty="0" err="1" smtClean="0"/>
              <a:t>efektif</a:t>
            </a:r>
            <a:r>
              <a:rPr lang="en-US" dirty="0" smtClean="0"/>
              <a:t> </a:t>
            </a:r>
            <a:r>
              <a:rPr lang="en-US" dirty="0" err="1" smtClean="0"/>
              <a:t>untuk</a:t>
            </a:r>
            <a:r>
              <a:rPr lang="en-US" dirty="0" smtClean="0"/>
              <a:t> </a:t>
            </a:r>
            <a:r>
              <a:rPr lang="en-US" dirty="0" err="1" smtClean="0"/>
              <a:t>menyimpan</a:t>
            </a:r>
            <a:r>
              <a:rPr lang="en-US" dirty="0" smtClean="0"/>
              <a:t> </a:t>
            </a:r>
            <a:r>
              <a:rPr lang="en-US" dirty="0" err="1" smtClean="0"/>
              <a:t>dan</a:t>
            </a:r>
            <a:r>
              <a:rPr lang="en-US" dirty="0" smtClean="0"/>
              <a:t> </a:t>
            </a:r>
            <a:r>
              <a:rPr lang="en-US" dirty="0" err="1" smtClean="0"/>
              <a:t>mendapatkan</a:t>
            </a:r>
            <a:r>
              <a:rPr lang="en-US" dirty="0" smtClean="0"/>
              <a:t> </a:t>
            </a:r>
            <a:r>
              <a:rPr lang="en-US" dirty="0" err="1" smtClean="0"/>
              <a:t>kembali</a:t>
            </a:r>
            <a:r>
              <a:rPr lang="en-US" dirty="0" smtClean="0"/>
              <a:t> </a:t>
            </a:r>
            <a:r>
              <a:rPr lang="en-US" dirty="0" err="1" smtClean="0"/>
              <a:t>obyek</a:t>
            </a:r>
            <a:r>
              <a:rPr lang="en-US" dirty="0" smtClean="0"/>
              <a:t> </a:t>
            </a:r>
          </a:p>
          <a:p>
            <a:pPr lvl="1"/>
            <a:r>
              <a:rPr lang="en-US" dirty="0" err="1" smtClean="0"/>
              <a:t>Menangani</a:t>
            </a:r>
            <a:r>
              <a:rPr lang="en-US" dirty="0" smtClean="0"/>
              <a:t> </a:t>
            </a:r>
            <a:r>
              <a:rPr lang="en-US" dirty="0" err="1" smtClean="0"/>
              <a:t>perpindahan</a:t>
            </a:r>
            <a:r>
              <a:rPr lang="en-US" dirty="0" smtClean="0"/>
              <a:t>, backup </a:t>
            </a:r>
            <a:r>
              <a:rPr lang="en-US" dirty="0" err="1" smtClean="0"/>
              <a:t>dan</a:t>
            </a:r>
            <a:r>
              <a:rPr lang="en-US" dirty="0" smtClean="0"/>
              <a:t> recovery data</a:t>
            </a:r>
          </a:p>
          <a:p>
            <a:pPr lvl="1"/>
            <a:r>
              <a:rPr lang="en-US" dirty="0" err="1" smtClean="0"/>
              <a:t>Implementasi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Design</a:t>
            </a:r>
            <a:endParaRPr lang="en-US" dirty="0"/>
          </a:p>
        </p:txBody>
      </p:sp>
      <p:sp>
        <p:nvSpPr>
          <p:cNvPr id="3" name="Content Placeholder 2"/>
          <p:cNvSpPr>
            <a:spLocks noGrp="1"/>
          </p:cNvSpPr>
          <p:nvPr>
            <p:ph idx="1"/>
          </p:nvPr>
        </p:nvSpPr>
        <p:spPr/>
        <p:txBody>
          <a:bodyPr/>
          <a:lstStyle/>
          <a:p>
            <a:r>
              <a:rPr lang="en-US" dirty="0" smtClean="0"/>
              <a:t>Entity-relationship modeling</a:t>
            </a:r>
          </a:p>
          <a:p>
            <a:pPr lvl="1"/>
            <a:r>
              <a:rPr lang="en-US" dirty="0" err="1" smtClean="0"/>
              <a:t>Entitas</a:t>
            </a:r>
            <a:endParaRPr lang="en-US" dirty="0" smtClean="0"/>
          </a:p>
          <a:p>
            <a:pPr lvl="1"/>
            <a:r>
              <a:rPr lang="en-US" dirty="0" err="1" smtClean="0"/>
              <a:t>Atribut</a:t>
            </a:r>
            <a:endParaRPr lang="en-US" dirty="0" smtClean="0"/>
          </a:p>
          <a:p>
            <a:pPr lvl="1"/>
            <a:r>
              <a:rPr lang="en-US" dirty="0" err="1" smtClean="0"/>
              <a:t>Relasi</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895600" y="3429000"/>
            <a:ext cx="5737727"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Fakta</a:t>
            </a:r>
            <a:r>
              <a:rPr lang="en-US" dirty="0" smtClean="0"/>
              <a:t> </a:t>
            </a:r>
            <a:r>
              <a:rPr lang="en-US" dirty="0" err="1" smtClean="0"/>
              <a:t>dan</a:t>
            </a:r>
            <a:r>
              <a:rPr lang="en-US" dirty="0" smtClean="0"/>
              <a:t> </a:t>
            </a:r>
            <a:r>
              <a:rPr lang="en-US" dirty="0" err="1" smtClean="0"/>
              <a:t>Dimensi</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Fakta</a:t>
            </a:r>
            <a:r>
              <a:rPr lang="en-US" dirty="0" smtClean="0"/>
              <a:t>:</a:t>
            </a:r>
          </a:p>
          <a:p>
            <a:pPr lvl="1"/>
            <a:r>
              <a:rPr lang="en-US" dirty="0" err="1" smtClean="0"/>
              <a:t>Ukuran</a:t>
            </a:r>
            <a:r>
              <a:rPr lang="en-US" dirty="0" smtClean="0"/>
              <a:t> </a:t>
            </a:r>
            <a:r>
              <a:rPr lang="en-US" dirty="0" err="1" smtClean="0"/>
              <a:t>dari</a:t>
            </a:r>
            <a:r>
              <a:rPr lang="en-US" dirty="0" smtClean="0"/>
              <a:t> </a:t>
            </a:r>
            <a:r>
              <a:rPr lang="en-US" dirty="0" err="1" smtClean="0"/>
              <a:t>beberapa</a:t>
            </a:r>
            <a:r>
              <a:rPr lang="en-US" dirty="0" smtClean="0"/>
              <a:t> even </a:t>
            </a:r>
            <a:r>
              <a:rPr lang="en-US" dirty="0" err="1" smtClean="0"/>
              <a:t>seperti</a:t>
            </a:r>
            <a:r>
              <a:rPr lang="en-US" dirty="0" smtClean="0"/>
              <a:t> </a:t>
            </a:r>
            <a:r>
              <a:rPr lang="en-US" dirty="0" err="1" smtClean="0"/>
              <a:t>ukuran</a:t>
            </a:r>
            <a:r>
              <a:rPr lang="en-US" dirty="0" smtClean="0"/>
              <a:t> </a:t>
            </a:r>
            <a:r>
              <a:rPr lang="en-US" dirty="0" err="1" smtClean="0"/>
              <a:t>penjualan</a:t>
            </a:r>
            <a:r>
              <a:rPr lang="en-US" dirty="0" smtClean="0"/>
              <a:t> </a:t>
            </a:r>
            <a:r>
              <a:rPr lang="en-US" dirty="0" err="1" smtClean="0"/>
              <a:t>produk</a:t>
            </a:r>
            <a:endParaRPr lang="en-US" dirty="0" smtClean="0"/>
          </a:p>
          <a:p>
            <a:pPr lvl="1"/>
            <a:r>
              <a:rPr lang="en-US" dirty="0" err="1" smtClean="0"/>
              <a:t>Biasanya</a:t>
            </a:r>
            <a:r>
              <a:rPr lang="en-US" dirty="0" smtClean="0"/>
              <a:t> </a:t>
            </a:r>
            <a:r>
              <a:rPr lang="en-US" dirty="0" err="1" smtClean="0"/>
              <a:t>fakta</a:t>
            </a:r>
            <a:r>
              <a:rPr lang="en-US" dirty="0" smtClean="0"/>
              <a:t> </a:t>
            </a:r>
            <a:r>
              <a:rPr lang="en-US" dirty="0" err="1" smtClean="0"/>
              <a:t>berbentuk</a:t>
            </a:r>
            <a:r>
              <a:rPr lang="en-US" dirty="0" smtClean="0"/>
              <a:t> </a:t>
            </a:r>
            <a:r>
              <a:rPr lang="en-US" dirty="0" err="1" smtClean="0"/>
              <a:t>angka</a:t>
            </a:r>
            <a:endParaRPr lang="en-US" dirty="0" smtClean="0"/>
          </a:p>
          <a:p>
            <a:pPr lvl="1">
              <a:buNone/>
            </a:pPr>
            <a:endParaRPr lang="en-US" dirty="0" smtClean="0"/>
          </a:p>
          <a:p>
            <a:r>
              <a:rPr lang="en-US" dirty="0" err="1" smtClean="0"/>
              <a:t>Dimensi</a:t>
            </a:r>
            <a:r>
              <a:rPr lang="en-US" dirty="0" smtClean="0"/>
              <a:t>:</a:t>
            </a:r>
          </a:p>
          <a:p>
            <a:pPr lvl="1"/>
            <a:r>
              <a:rPr lang="en-US" dirty="0" err="1" smtClean="0"/>
              <a:t>Kategori</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mengidentifkasi</a:t>
            </a:r>
            <a:r>
              <a:rPr lang="en-US" dirty="0" smtClean="0"/>
              <a:t> </a:t>
            </a:r>
            <a:r>
              <a:rPr lang="en-US" dirty="0" err="1" smtClean="0"/>
              <a:t>fakta</a:t>
            </a:r>
            <a:r>
              <a:rPr lang="en-US" dirty="0" smtClean="0"/>
              <a:t> </a:t>
            </a:r>
            <a:r>
              <a:rPr lang="en-US" dirty="0" err="1" smtClean="0"/>
              <a:t>seperti</a:t>
            </a:r>
            <a:r>
              <a:rPr lang="en-US" dirty="0" smtClean="0"/>
              <a:t> </a:t>
            </a:r>
            <a:r>
              <a:rPr lang="en-US" dirty="0" err="1" smtClean="0"/>
              <a:t>tanggal</a:t>
            </a:r>
            <a:r>
              <a:rPr lang="en-US" dirty="0" smtClean="0"/>
              <a:t>, </a:t>
            </a:r>
            <a:r>
              <a:rPr lang="en-US" dirty="0" err="1" smtClean="0"/>
              <a:t>lokasi</a:t>
            </a:r>
            <a:r>
              <a:rPr lang="en-US" dirty="0" smtClean="0"/>
              <a:t> </a:t>
            </a:r>
            <a:r>
              <a:rPr lang="en-US" dirty="0" err="1" smtClean="0"/>
              <a:t>dan</a:t>
            </a:r>
            <a:r>
              <a:rPr lang="en-US" dirty="0" smtClean="0"/>
              <a:t> </a:t>
            </a:r>
            <a:r>
              <a:rPr lang="en-US" dirty="0" err="1" smtClean="0"/>
              <a:t>jenis</a:t>
            </a:r>
            <a:r>
              <a:rPr lang="en-US" dirty="0" smtClean="0"/>
              <a:t> </a:t>
            </a:r>
            <a:r>
              <a:rPr lang="en-US" dirty="0" err="1" smtClean="0"/>
              <a:t>produk</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Desain</a:t>
            </a:r>
            <a:r>
              <a:rPr lang="en-US" dirty="0" smtClean="0"/>
              <a:t> </a:t>
            </a:r>
            <a:r>
              <a:rPr lang="en-US" dirty="0" err="1" smtClean="0"/>
              <a:t>Skema</a:t>
            </a:r>
            <a:r>
              <a:rPr lang="en-US" dirty="0" smtClean="0"/>
              <a:t> DW</a:t>
            </a:r>
            <a:endParaRPr lang="en-US" dirty="0"/>
          </a:p>
        </p:txBody>
      </p:sp>
      <p:sp>
        <p:nvSpPr>
          <p:cNvPr id="3" name="Content Placeholder 2"/>
          <p:cNvSpPr>
            <a:spLocks noGrp="1"/>
          </p:cNvSpPr>
          <p:nvPr>
            <p:ph idx="1"/>
          </p:nvPr>
        </p:nvSpPr>
        <p:spPr/>
        <p:txBody>
          <a:bodyPr/>
          <a:lstStyle/>
          <a:p>
            <a:r>
              <a:rPr lang="en-US" dirty="0" smtClean="0"/>
              <a:t>Star Schema</a:t>
            </a:r>
          </a:p>
          <a:p>
            <a:r>
              <a:rPr lang="en-US" dirty="0" smtClean="0"/>
              <a:t>Snowflake Schema</a:t>
            </a:r>
          </a:p>
          <a:p>
            <a:r>
              <a:rPr lang="en-US" dirty="0" smtClean="0"/>
              <a:t>Fact Constellation Schema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Schema</a:t>
            </a:r>
            <a:endParaRPr lang="en-US" dirty="0"/>
          </a:p>
        </p:txBody>
      </p:sp>
      <p:sp>
        <p:nvSpPr>
          <p:cNvPr id="3" name="Content Placeholder 2"/>
          <p:cNvSpPr>
            <a:spLocks noGrp="1"/>
          </p:cNvSpPr>
          <p:nvPr>
            <p:ph idx="1"/>
          </p:nvPr>
        </p:nvSpPr>
        <p:spPr/>
        <p:txBody>
          <a:bodyPr/>
          <a:lstStyle/>
          <a:p>
            <a:r>
              <a:rPr lang="en-US" dirty="0" smtClean="0"/>
              <a:t>The name "star schema" comes from the fact that the diagrams of the schemas typically show a central fact table with lines joining it to the dimension tables, so the graphic impression is similar to a star.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3487820" y="4038600"/>
            <a:ext cx="542758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Snowflake Schema</a:t>
            </a:r>
            <a:endParaRPr lang="en-US" dirty="0"/>
          </a:p>
        </p:txBody>
      </p:sp>
      <p:sp>
        <p:nvSpPr>
          <p:cNvPr id="3" name="Content Placeholder 2"/>
          <p:cNvSpPr>
            <a:spLocks noGrp="1"/>
          </p:cNvSpPr>
          <p:nvPr>
            <p:ph idx="1"/>
          </p:nvPr>
        </p:nvSpPr>
        <p:spPr/>
        <p:txBody>
          <a:bodyPr/>
          <a:lstStyle/>
          <a:p>
            <a:pPr>
              <a:buNone/>
            </a:pPr>
            <a:r>
              <a:rPr lang="en-US" dirty="0" smtClean="0"/>
              <a:t>Snowflake schema…?</a:t>
            </a:r>
          </a:p>
          <a:p>
            <a:r>
              <a:rPr lang="en-US" dirty="0" smtClean="0"/>
              <a:t>“</a:t>
            </a:r>
            <a:r>
              <a:rPr lang="en-US" dirty="0" err="1" smtClean="0"/>
              <a:t>Snowflaking</a:t>
            </a:r>
            <a:r>
              <a:rPr lang="en-US" dirty="0" smtClean="0"/>
              <a:t>” is a method of normalizing the dimension tables in a STAR schema</a:t>
            </a:r>
          </a:p>
          <a:p>
            <a:r>
              <a:rPr lang="en-US" dirty="0" smtClean="0"/>
              <a:t>The snowflake schema architecture is a more complex variation of the star schema used in a data warehouse, because the tables which describe the dimensions are normalized.</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676401" y="3124200"/>
            <a:ext cx="5562600" cy="364446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Snowflake Schema</a:t>
            </a:r>
            <a:endParaRPr lang="en-US" dirty="0"/>
          </a:p>
        </p:txBody>
      </p:sp>
      <p:sp>
        <p:nvSpPr>
          <p:cNvPr id="3" name="Content Placeholder 2"/>
          <p:cNvSpPr>
            <a:spLocks noGrp="1"/>
          </p:cNvSpPr>
          <p:nvPr>
            <p:ph idx="1"/>
          </p:nvPr>
        </p:nvSpPr>
        <p:spPr/>
        <p:txBody>
          <a:bodyPr/>
          <a:lstStyle/>
          <a:p>
            <a:r>
              <a:rPr lang="en-US" dirty="0" smtClean="0"/>
              <a:t>Snowflake schemas normalize dimensions to eliminate redundancy.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Snowflake Schema</a:t>
            </a:r>
            <a:endParaRPr lang="en-US" dirty="0"/>
          </a:p>
        </p:txBody>
      </p:sp>
      <p:sp>
        <p:nvSpPr>
          <p:cNvPr id="3" name="Content Placeholder 2"/>
          <p:cNvSpPr>
            <a:spLocks noGrp="1"/>
          </p:cNvSpPr>
          <p:nvPr>
            <p:ph idx="1"/>
          </p:nvPr>
        </p:nvSpPr>
        <p:spPr/>
        <p:txBody>
          <a:bodyPr>
            <a:normAutofit/>
          </a:bodyPr>
          <a:lstStyle/>
          <a:p>
            <a:r>
              <a:rPr lang="en-GB" dirty="0" smtClean="0"/>
              <a:t>Advantages:</a:t>
            </a:r>
          </a:p>
          <a:p>
            <a:pPr lvl="1"/>
            <a:r>
              <a:rPr lang="en-GB" sz="2400" dirty="0" smtClean="0">
                <a:solidFill>
                  <a:schemeClr val="accent6">
                    <a:lumMod val="60000"/>
                    <a:lumOff val="40000"/>
                  </a:schemeClr>
                </a:solidFill>
              </a:rPr>
              <a:t>Small savings in storage space</a:t>
            </a:r>
          </a:p>
          <a:p>
            <a:pPr lvl="1"/>
            <a:r>
              <a:rPr lang="en-GB" sz="2400" dirty="0" smtClean="0">
                <a:solidFill>
                  <a:schemeClr val="accent6">
                    <a:lumMod val="60000"/>
                    <a:lumOff val="40000"/>
                  </a:schemeClr>
                </a:solidFill>
              </a:rPr>
              <a:t>Normalized structures are easier to update and maintain</a:t>
            </a:r>
          </a:p>
          <a:p>
            <a:r>
              <a:rPr lang="en-GB" dirty="0" smtClean="0"/>
              <a:t>Disadvantages:</a:t>
            </a:r>
          </a:p>
          <a:p>
            <a:pPr lvl="1"/>
            <a:r>
              <a:rPr lang="en-GB" sz="2400" dirty="0" smtClean="0">
                <a:solidFill>
                  <a:schemeClr val="accent6">
                    <a:lumMod val="60000"/>
                    <a:lumOff val="40000"/>
                  </a:schemeClr>
                </a:solidFill>
              </a:rPr>
              <a:t>Schema less intuitive and end-users are put off by the complexity</a:t>
            </a:r>
          </a:p>
          <a:p>
            <a:pPr lvl="1"/>
            <a:r>
              <a:rPr lang="en-GB" sz="2400" dirty="0" smtClean="0">
                <a:solidFill>
                  <a:schemeClr val="accent6">
                    <a:lumMod val="60000"/>
                    <a:lumOff val="40000"/>
                  </a:schemeClr>
                </a:solidFill>
              </a:rPr>
              <a:t>Ability to browse through the contents difficult</a:t>
            </a:r>
          </a:p>
          <a:p>
            <a:pPr lvl="1"/>
            <a:r>
              <a:rPr lang="en-GB" sz="2400" dirty="0" smtClean="0">
                <a:solidFill>
                  <a:schemeClr val="accent6">
                    <a:lumMod val="60000"/>
                    <a:lumOff val="40000"/>
                  </a:schemeClr>
                </a:solidFill>
              </a:rPr>
              <a:t>Degraded query performance because of additional joins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407</TotalTime>
  <Words>794</Words>
  <Application>Microsoft Office PowerPoint</Application>
  <PresentationFormat>On-screen Show (4:3)</PresentationFormat>
  <Paragraphs>132</Paragraphs>
  <Slides>19</Slides>
  <Notes>2</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Urban</vt:lpstr>
      <vt:lpstr>Origin</vt:lpstr>
      <vt:lpstr>LOGICAL DESIGN DW</vt:lpstr>
      <vt:lpstr>Logical Vs Physical Design</vt:lpstr>
      <vt:lpstr>Logical Design</vt:lpstr>
      <vt:lpstr>Fakta dan Dimensi </vt:lpstr>
      <vt:lpstr>Desain Skema DW</vt:lpstr>
      <vt:lpstr>Star Schema</vt:lpstr>
      <vt:lpstr>Snowflake Schema</vt:lpstr>
      <vt:lpstr>Snowflake Schema</vt:lpstr>
      <vt:lpstr>Snowflake Schema</vt:lpstr>
      <vt:lpstr>Fact Constellation Schema</vt:lpstr>
      <vt:lpstr>Fact Constellation Schema</vt:lpstr>
      <vt:lpstr>Factless Fact Table</vt:lpstr>
      <vt:lpstr>Factless Fact Table</vt:lpstr>
      <vt:lpstr>Key Constraint (PK dan FK)</vt:lpstr>
      <vt:lpstr>PK Fact Table = PK Dimension Table</vt:lpstr>
      <vt:lpstr>Surrogate Keys</vt:lpstr>
      <vt:lpstr>Tugas 3</vt:lpstr>
      <vt:lpstr>Subyek : PENGIRIMAN BUKU</vt:lpstr>
      <vt:lpstr>Subyek : PENJUALAN BUKU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LOGICAL DESIGN DW</dc:title>
  <dc:creator>Asus</dc:creator>
  <cp:lastModifiedBy>Asus</cp:lastModifiedBy>
  <cp:revision>10</cp:revision>
  <dcterms:created xsi:type="dcterms:W3CDTF">2016-07-04T01:04:38Z</dcterms:created>
  <dcterms:modified xsi:type="dcterms:W3CDTF">2018-09-17T09:07:07Z</dcterms:modified>
</cp:coreProperties>
</file>