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263" r:id="rId4"/>
    <p:sldId id="257" r:id="rId5"/>
    <p:sldId id="259" r:id="rId6"/>
    <p:sldId id="260" r:id="rId7"/>
    <p:sldId id="261" r:id="rId8"/>
    <p:sldId id="262" r:id="rId9"/>
    <p:sldId id="264" r:id="rId10"/>
    <p:sldId id="265" r:id="rId11"/>
    <p:sldId id="266" r:id="rId12"/>
    <p:sldId id="267" r:id="rId13"/>
    <p:sldId id="269" r:id="rId14"/>
    <p:sldId id="270" r:id="rId15"/>
    <p:sldId id="271" r:id="rId16"/>
    <p:sldId id="272" r:id="rId17"/>
    <p:sldId id="273" r:id="rId18"/>
    <p:sldId id="278" r:id="rId19"/>
    <p:sldId id="275" r:id="rId20"/>
    <p:sldId id="276" r:id="rId21"/>
    <p:sldId id="280" r:id="rId22"/>
    <p:sldId id="281" r:id="rId23"/>
    <p:sldId id="282" r:id="rId24"/>
    <p:sldId id="283" r:id="rId25"/>
    <p:sldId id="284" r:id="rId26"/>
    <p:sldId id="285" r:id="rId27"/>
    <p:sldId id="286" r:id="rId28"/>
    <p:sldId id="288" r:id="rId29"/>
    <p:sldId id="287" r:id="rId30"/>
    <p:sldId id="289" r:id="rId31"/>
    <p:sldId id="25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34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F0F14-D040-4549-982D-10FB6F7BC5AD}" type="datetimeFigureOut">
              <a:rPr lang="en-US" smtClean="0"/>
              <a:t>10/18/2016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E5386-9D6C-4978-8E04-D69B38224446}" type="slidenum">
              <a:rPr lang="en-US" smtClean="0"/>
              <a:t>‹#›</a:t>
            </a:fld>
            <a:endParaRPr lang="en-US"/>
          </a:p>
        </p:txBody>
      </p:sp>
    </p:spTree>
    <p:extLst>
      <p:ext uri="{BB962C8B-B14F-4D97-AF65-F5344CB8AC3E}">
        <p14:creationId xmlns:p14="http://schemas.microsoft.com/office/powerpoint/2010/main" val="3412273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Each instance can have one or more databases defined in it.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Each database can have three or more table spaces associated with it. The table spaces are a logical level between the database and the tables stored in that database. Table spaces are created within a database, and tables are created within table spaces </a:t>
            </a:r>
            <a:endParaRPr lang="en-US" dirty="0"/>
          </a:p>
        </p:txBody>
      </p:sp>
      <p:sp>
        <p:nvSpPr>
          <p:cNvPr id="4" name="Slide Number Placeholder 3"/>
          <p:cNvSpPr>
            <a:spLocks noGrp="1"/>
          </p:cNvSpPr>
          <p:nvPr>
            <p:ph type="sldNum" sz="quarter" idx="10"/>
          </p:nvPr>
        </p:nvSpPr>
        <p:spPr/>
        <p:txBody>
          <a:bodyPr/>
          <a:lstStyle/>
          <a:p>
            <a:fld id="{4B5BDCC7-7E42-4B81-8738-BC8E9F16B457}" type="slidenum">
              <a:rPr lang="en-US" smtClean="0"/>
              <a:t>17</a:t>
            </a:fld>
            <a:endParaRPr lang="en-US"/>
          </a:p>
        </p:txBody>
      </p:sp>
    </p:spTree>
    <p:extLst>
      <p:ext uri="{BB962C8B-B14F-4D97-AF65-F5344CB8AC3E}">
        <p14:creationId xmlns:p14="http://schemas.microsoft.com/office/powerpoint/2010/main" val="34688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container is a generic term used to describe the allocation of space to a table space. A container can be any of the following: </a:t>
            </a:r>
          </a:p>
          <a:p>
            <a:r>
              <a:rPr lang="en-US" sz="1200" b="1" i="0" u="none" strike="noStrike" kern="1200" baseline="0" dirty="0" smtClean="0">
                <a:solidFill>
                  <a:schemeClr val="tx1"/>
                </a:solidFill>
                <a:latin typeface="+mn-lt"/>
                <a:ea typeface="+mn-ea"/>
                <a:cs typeface="+mn-cs"/>
              </a:rPr>
              <a:t>•File </a:t>
            </a:r>
            <a:r>
              <a:rPr lang="en-US" sz="1200" b="0" i="0" u="none" strike="noStrike" kern="1200" baseline="0" dirty="0" smtClean="0">
                <a:solidFill>
                  <a:schemeClr val="tx1"/>
                </a:solidFill>
                <a:latin typeface="+mn-lt"/>
                <a:ea typeface="+mn-ea"/>
                <a:cs typeface="+mn-cs"/>
              </a:rPr>
              <a:t>– A fixed size file allocated when table space is created within a file system. </a:t>
            </a:r>
          </a:p>
          <a:p>
            <a:r>
              <a:rPr lang="en-US" sz="1200" b="1" i="0" u="none" strike="noStrike" kern="1200" baseline="0" dirty="0" smtClean="0">
                <a:solidFill>
                  <a:schemeClr val="tx1"/>
                </a:solidFill>
                <a:latin typeface="+mn-lt"/>
                <a:ea typeface="+mn-ea"/>
                <a:cs typeface="+mn-cs"/>
              </a:rPr>
              <a:t>•Directory </a:t>
            </a:r>
            <a:r>
              <a:rPr lang="en-US" sz="1200" b="0" i="0" u="none" strike="noStrike" kern="1200" baseline="0" dirty="0" smtClean="0">
                <a:solidFill>
                  <a:schemeClr val="tx1"/>
                </a:solidFill>
                <a:latin typeface="+mn-lt"/>
                <a:ea typeface="+mn-ea"/>
                <a:cs typeface="+mn-cs"/>
              </a:rPr>
              <a:t>– A directory name within a file system. </a:t>
            </a:r>
          </a:p>
          <a:p>
            <a:r>
              <a:rPr lang="en-US" sz="1200" b="1" i="0" u="none" strike="noStrike" kern="1200" baseline="0" dirty="0" smtClean="0">
                <a:solidFill>
                  <a:schemeClr val="tx1"/>
                </a:solidFill>
                <a:latin typeface="+mn-lt"/>
                <a:ea typeface="+mn-ea"/>
                <a:cs typeface="+mn-cs"/>
              </a:rPr>
              <a:t>•Device </a:t>
            </a:r>
            <a:r>
              <a:rPr lang="en-US" sz="1200" b="0" i="0" u="none" strike="noStrike" kern="1200" baseline="0" dirty="0" smtClean="0">
                <a:solidFill>
                  <a:schemeClr val="tx1"/>
                </a:solidFill>
                <a:latin typeface="+mn-lt"/>
                <a:ea typeface="+mn-ea"/>
                <a:cs typeface="+mn-cs"/>
              </a:rPr>
              <a:t>– Raw disk space or a device not associated with a file system (not the preferred choice). </a:t>
            </a:r>
          </a:p>
          <a:p>
            <a:r>
              <a:rPr lang="en-US" sz="1200" b="0" i="0" u="none" strike="noStrike" kern="1200" baseline="0" dirty="0" smtClean="0">
                <a:solidFill>
                  <a:schemeClr val="tx1"/>
                </a:solidFill>
                <a:latin typeface="+mn-lt"/>
                <a:ea typeface="+mn-ea"/>
                <a:cs typeface="+mn-cs"/>
              </a:rPr>
              <a:t>The type of table space determines the type of container. SMS table spaces can only use directory containers. DMS table spaces can use file or device containers. </a:t>
            </a:r>
          </a:p>
          <a:p>
            <a:r>
              <a:rPr lang="en-US" sz="1200" b="0" i="0" u="none" strike="noStrike" kern="1200" baseline="0" dirty="0" smtClean="0">
                <a:solidFill>
                  <a:schemeClr val="tx1"/>
                </a:solidFill>
                <a:latin typeface="+mn-lt"/>
                <a:ea typeface="+mn-ea"/>
                <a:cs typeface="+mn-cs"/>
              </a:rPr>
              <a:t>A table space consists of one or more containers. Depending on the operating system capabilities, containers might represent space on one device, space on multiple devices, or even an entire device. The database manager, however, sees them only as space allocated for its use. The database manager does not need to know how containers are mapped to physical storage devices. Each container is treated as an independent storage device for the purpose of scheduling I/O. To increase the size of a DMS table space, one or more containers can be added to it or the size of one or more of its containers can be </a:t>
            </a:r>
          </a:p>
          <a:p>
            <a:r>
              <a:rPr lang="en-US" sz="1200" b="0" i="0" u="none" strike="noStrike" kern="1200" baseline="0" dirty="0" smtClean="0">
                <a:solidFill>
                  <a:schemeClr val="tx1"/>
                </a:solidFill>
                <a:latin typeface="+mn-lt"/>
                <a:ea typeface="+mn-ea"/>
                <a:cs typeface="+mn-cs"/>
              </a:rPr>
              <a:t>increased. To increase an SMS table space, if space could not be added to the file system where the directory resides via operating system capabilities, a redirected restore would need to be used </a:t>
            </a:r>
            <a:endParaRPr lang="en-US" dirty="0" smtClean="0"/>
          </a:p>
          <a:p>
            <a:endParaRPr lang="en-US" dirty="0"/>
          </a:p>
        </p:txBody>
      </p:sp>
      <p:sp>
        <p:nvSpPr>
          <p:cNvPr id="4" name="Slide Number Placeholder 3"/>
          <p:cNvSpPr>
            <a:spLocks noGrp="1"/>
          </p:cNvSpPr>
          <p:nvPr>
            <p:ph type="sldNum" sz="quarter" idx="10"/>
          </p:nvPr>
        </p:nvSpPr>
        <p:spPr/>
        <p:txBody>
          <a:bodyPr/>
          <a:lstStyle/>
          <a:p>
            <a:fld id="{4B5BDCC7-7E42-4B81-8738-BC8E9F16B457}" type="slidenum">
              <a:rPr lang="en-US" smtClean="0"/>
              <a:t>20</a:t>
            </a:fld>
            <a:endParaRPr lang="en-US"/>
          </a:p>
        </p:txBody>
      </p:sp>
    </p:spTree>
    <p:extLst>
      <p:ext uri="{BB962C8B-B14F-4D97-AF65-F5344CB8AC3E}">
        <p14:creationId xmlns:p14="http://schemas.microsoft.com/office/powerpoint/2010/main" val="439898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2935338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3405025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567108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EC493E-B43C-4645-851D-7373A5413BE9}"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D86615-B878-4A5D-97FD-961DA6CBBD2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EC493E-B43C-4645-851D-7373A5413BE9}"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C493E-B43C-4645-851D-7373A5413BE9}"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4233917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EC493E-B43C-4645-851D-7373A5413BE9}"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1061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375266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EC493E-B43C-4645-851D-7373A5413BE9}"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204036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EC493E-B43C-4645-851D-7373A5413BE9}"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33504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C493E-B43C-4645-851D-7373A5413BE9}"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133331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303060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C493E-B43C-4645-851D-7373A5413BE9}"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86615-B878-4A5D-97FD-961DA6CBBD2A}" type="slidenum">
              <a:rPr lang="en-US" smtClean="0"/>
              <a:t>‹#›</a:t>
            </a:fld>
            <a:endParaRPr lang="en-US"/>
          </a:p>
        </p:txBody>
      </p:sp>
    </p:spTree>
    <p:extLst>
      <p:ext uri="{BB962C8B-B14F-4D97-AF65-F5344CB8AC3E}">
        <p14:creationId xmlns:p14="http://schemas.microsoft.com/office/powerpoint/2010/main" val="70999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C493E-B43C-4645-851D-7373A5413BE9}" type="datetimeFigureOut">
              <a:rPr lang="en-US" smtClean="0"/>
              <a:t>10/18/2016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86615-B878-4A5D-97FD-961DA6CBBD2A}" type="slidenum">
              <a:rPr lang="en-US" smtClean="0"/>
              <a:t>‹#›</a:t>
            </a:fld>
            <a:endParaRPr lang="en-US"/>
          </a:p>
        </p:txBody>
      </p:sp>
    </p:spTree>
    <p:extLst>
      <p:ext uri="{BB962C8B-B14F-4D97-AF65-F5344CB8AC3E}">
        <p14:creationId xmlns:p14="http://schemas.microsoft.com/office/powerpoint/2010/main" val="3730955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8EC493E-B43C-4645-851D-7373A5413BE9}" type="datetimeFigureOut">
              <a:rPr lang="en-US" smtClean="0"/>
              <a:t>10/18/2016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CD86615-B878-4A5D-97FD-961DA6CBBD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data-myinfo.blogspot.co.id/2010/01/arsitektur-sistem-basis-data.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DATABASE</a:t>
            </a:r>
            <a:r>
              <a:rPr lang="en-US" dirty="0"/>
              <a:t> </a:t>
            </a:r>
            <a:r>
              <a:rPr lang="en-US" dirty="0" smtClean="0"/>
              <a:t>ADMINISTRATION</a:t>
            </a:r>
            <a:endParaRPr lang="en-US" dirty="0"/>
          </a:p>
        </p:txBody>
      </p:sp>
      <p:sp>
        <p:nvSpPr>
          <p:cNvPr id="3" name="Subtitle 2"/>
          <p:cNvSpPr>
            <a:spLocks noGrp="1"/>
          </p:cNvSpPr>
          <p:nvPr>
            <p:ph type="subTitle" idx="1"/>
          </p:nvPr>
        </p:nvSpPr>
        <p:spPr>
          <a:xfrm>
            <a:off x="3200400" y="3733800"/>
            <a:ext cx="3200400" cy="1752600"/>
          </a:xfrm>
        </p:spPr>
        <p:txBody>
          <a:bodyPr/>
          <a:lstStyle/>
          <a:p>
            <a:pPr marL="457200" indent="-457200" algn="l">
              <a:buFont typeface="Wingdings" panose="05000000000000000000" pitchFamily="2" charset="2"/>
              <a:buChar char="ü"/>
            </a:pPr>
            <a:r>
              <a:rPr lang="en-US" dirty="0" smtClean="0"/>
              <a:t>Database </a:t>
            </a:r>
          </a:p>
          <a:p>
            <a:pPr marL="457200" indent="-457200" algn="l">
              <a:buFont typeface="Wingdings" panose="05000000000000000000" pitchFamily="2" charset="2"/>
              <a:buChar char="ü"/>
            </a:pPr>
            <a:r>
              <a:rPr lang="en-US" dirty="0" smtClean="0"/>
              <a:t>Buffer pools</a:t>
            </a:r>
          </a:p>
          <a:p>
            <a:pPr marL="457200" indent="-457200" algn="l">
              <a:buFont typeface="Wingdings" panose="05000000000000000000" pitchFamily="2" charset="2"/>
              <a:buChar char="ü"/>
            </a:pPr>
            <a:r>
              <a:rPr lang="en-US" dirty="0" smtClean="0"/>
              <a:t>Table spaces</a:t>
            </a:r>
            <a:endParaRPr lang="en-US" dirty="0"/>
          </a:p>
        </p:txBody>
      </p:sp>
      <p:sp>
        <p:nvSpPr>
          <p:cNvPr id="4" name="Round Diagonal Corner Rectangle 3"/>
          <p:cNvSpPr/>
          <p:nvPr/>
        </p:nvSpPr>
        <p:spPr>
          <a:xfrm>
            <a:off x="5105400" y="457200"/>
            <a:ext cx="3733800" cy="11430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MK Data Warehouse</a:t>
            </a:r>
          </a:p>
          <a:p>
            <a:pPr algn="ctr"/>
            <a:r>
              <a:rPr lang="en-US" dirty="0" err="1" smtClean="0"/>
              <a:t>Dosen</a:t>
            </a:r>
            <a:r>
              <a:rPr lang="en-US" dirty="0"/>
              <a:t> </a:t>
            </a:r>
            <a:r>
              <a:rPr lang="en-US" dirty="0" err="1" smtClean="0"/>
              <a:t>Niken</a:t>
            </a:r>
            <a:r>
              <a:rPr lang="en-US" dirty="0" smtClean="0"/>
              <a:t> H. W., </a:t>
            </a:r>
            <a:r>
              <a:rPr lang="en-US" dirty="0" err="1" smtClean="0"/>
              <a:t>S.Kom</a:t>
            </a:r>
            <a:r>
              <a:rPr lang="en-US" dirty="0" smtClean="0"/>
              <a:t>., </a:t>
            </a:r>
            <a:r>
              <a:rPr lang="en-US" dirty="0" err="1" smtClean="0"/>
              <a:t>M.Kom</a:t>
            </a:r>
            <a:endParaRPr lang="en-US" dirty="0"/>
          </a:p>
        </p:txBody>
      </p:sp>
    </p:spTree>
    <p:extLst>
      <p:ext uri="{BB962C8B-B14F-4D97-AF65-F5344CB8AC3E}">
        <p14:creationId xmlns:p14="http://schemas.microsoft.com/office/powerpoint/2010/main" val="3118680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Membuat</a:t>
            </a:r>
            <a:r>
              <a:rPr lang="en-US" dirty="0" smtClean="0"/>
              <a:t> </a:t>
            </a:r>
            <a:r>
              <a:rPr lang="en-US" dirty="0" err="1" smtClean="0"/>
              <a:t>Bufferpool</a:t>
            </a:r>
            <a:r>
              <a:rPr lang="en-US" dirty="0" smtClean="0"/>
              <a:t> </a:t>
            </a:r>
            <a:r>
              <a:rPr lang="en-US" sz="2400" dirty="0" smtClean="0"/>
              <a:t>[2]</a:t>
            </a:r>
            <a:endParaRPr lang="en-US" dirty="0"/>
          </a:p>
        </p:txBody>
      </p:sp>
      <p:sp>
        <p:nvSpPr>
          <p:cNvPr id="3" name="Content Placeholder 2"/>
          <p:cNvSpPr>
            <a:spLocks noGrp="1"/>
          </p:cNvSpPr>
          <p:nvPr>
            <p:ph idx="1"/>
          </p:nvPr>
        </p:nvSpPr>
        <p:spPr/>
        <p:txBody>
          <a:bodyPr>
            <a:normAutofit fontScale="92500"/>
          </a:bodyPr>
          <a:lstStyle/>
          <a:p>
            <a:r>
              <a:rPr lang="en-US" dirty="0" err="1" smtClean="0"/>
              <a:t>Secara</a:t>
            </a:r>
            <a:r>
              <a:rPr lang="en-US" dirty="0" smtClean="0"/>
              <a:t> default, </a:t>
            </a:r>
            <a:r>
              <a:rPr lang="en-US" dirty="0" err="1" smtClean="0"/>
              <a:t>ketika</a:t>
            </a:r>
            <a:r>
              <a:rPr lang="en-US" dirty="0" smtClean="0"/>
              <a:t> database </a:t>
            </a:r>
            <a:r>
              <a:rPr lang="en-US" dirty="0" err="1" smtClean="0"/>
              <a:t>dibuat</a:t>
            </a:r>
            <a:r>
              <a:rPr lang="en-US" dirty="0" smtClean="0"/>
              <a:t> </a:t>
            </a:r>
            <a:r>
              <a:rPr lang="en-US" dirty="0" err="1" smtClean="0"/>
              <a:t>maka</a:t>
            </a:r>
            <a:r>
              <a:rPr lang="en-US" dirty="0" smtClean="0"/>
              <a:t> </a:t>
            </a:r>
            <a:r>
              <a:rPr lang="en-US" dirty="0" err="1" smtClean="0"/>
              <a:t>sebuah</a:t>
            </a:r>
            <a:r>
              <a:rPr lang="en-US" dirty="0" smtClean="0"/>
              <a:t> </a:t>
            </a:r>
            <a:r>
              <a:rPr lang="en-US" dirty="0" err="1" smtClean="0"/>
              <a:t>bufferpool</a:t>
            </a:r>
            <a:r>
              <a:rPr lang="en-US" dirty="0" smtClean="0"/>
              <a:t> juga </a:t>
            </a:r>
            <a:r>
              <a:rPr lang="en-US" dirty="0" err="1" smtClean="0"/>
              <a:t>akan</a:t>
            </a:r>
            <a:r>
              <a:rPr lang="en-US" dirty="0" smtClean="0"/>
              <a:t> </a:t>
            </a:r>
            <a:r>
              <a:rPr lang="en-US" dirty="0" err="1" smtClean="0"/>
              <a:t>dibuat</a:t>
            </a:r>
            <a:r>
              <a:rPr lang="en-US" dirty="0" smtClean="0"/>
              <a:t> </a:t>
            </a:r>
            <a:r>
              <a:rPr lang="en-US" dirty="0" err="1" smtClean="0"/>
              <a:t>dengan</a:t>
            </a:r>
            <a:r>
              <a:rPr lang="en-US" dirty="0" smtClean="0"/>
              <a:t> </a:t>
            </a:r>
            <a:r>
              <a:rPr lang="en-US" dirty="0" err="1" smtClean="0"/>
              <a:t>nama</a:t>
            </a:r>
            <a:r>
              <a:rPr lang="en-US" dirty="0" smtClean="0"/>
              <a:t> IBMDEFAULTBP. </a:t>
            </a:r>
            <a:r>
              <a:rPr lang="en-US" dirty="0" err="1" smtClean="0"/>
              <a:t>Secara</a:t>
            </a:r>
            <a:r>
              <a:rPr lang="en-US" dirty="0" smtClean="0"/>
              <a:t> default page size </a:t>
            </a:r>
            <a:r>
              <a:rPr lang="en-US" dirty="0" err="1" smtClean="0"/>
              <a:t>nya</a:t>
            </a:r>
            <a:r>
              <a:rPr lang="en-US" dirty="0" smtClean="0"/>
              <a:t> 4 KB.</a:t>
            </a:r>
          </a:p>
          <a:p>
            <a:r>
              <a:rPr lang="en-US" dirty="0" err="1" smtClean="0"/>
              <a:t>Bufferpool</a:t>
            </a:r>
            <a:r>
              <a:rPr lang="en-US" dirty="0" smtClean="0"/>
              <a:t> default </a:t>
            </a:r>
            <a:r>
              <a:rPr lang="en-US" dirty="0" err="1" smtClean="0"/>
              <a:t>ini</a:t>
            </a:r>
            <a:r>
              <a:rPr lang="en-US" dirty="0" smtClean="0"/>
              <a:t> </a:t>
            </a:r>
            <a:r>
              <a:rPr lang="en-US" dirty="0" err="1" smtClean="0"/>
              <a:t>digunakan</a:t>
            </a:r>
            <a:r>
              <a:rPr lang="en-US" dirty="0"/>
              <a:t> </a:t>
            </a:r>
            <a:r>
              <a:rPr lang="en-US" dirty="0" err="1" smtClean="0"/>
              <a:t>secara</a:t>
            </a:r>
            <a:r>
              <a:rPr lang="en-US" dirty="0" smtClean="0"/>
              <a:t> shared </a:t>
            </a:r>
            <a:r>
              <a:rPr lang="en-US" dirty="0" err="1" smtClean="0"/>
              <a:t>oleh</a:t>
            </a:r>
            <a:r>
              <a:rPr lang="en-US" dirty="0" smtClean="0"/>
              <a:t> </a:t>
            </a:r>
            <a:r>
              <a:rPr lang="en-US" dirty="0" err="1" smtClean="0"/>
              <a:t>semua</a:t>
            </a:r>
            <a:r>
              <a:rPr lang="en-US" dirty="0" smtClean="0"/>
              <a:t> tablespace. </a:t>
            </a:r>
            <a:r>
              <a:rPr lang="en-US" dirty="0" err="1" smtClean="0"/>
              <a:t>Seiring</a:t>
            </a:r>
            <a:r>
              <a:rPr lang="en-US" dirty="0" smtClean="0"/>
              <a:t> </a:t>
            </a:r>
            <a:r>
              <a:rPr lang="en-US" dirty="0" err="1" smtClean="0"/>
              <a:t>berjalannya</a:t>
            </a:r>
            <a:r>
              <a:rPr lang="en-US" dirty="0" smtClean="0"/>
              <a:t> </a:t>
            </a:r>
            <a:r>
              <a:rPr lang="en-US" dirty="0" err="1" smtClean="0"/>
              <a:t>waktu</a:t>
            </a:r>
            <a:r>
              <a:rPr lang="en-US" dirty="0" smtClean="0"/>
              <a:t>, </a:t>
            </a:r>
            <a:r>
              <a:rPr lang="en-US" dirty="0" err="1" smtClean="0"/>
              <a:t>bufferpool</a:t>
            </a:r>
            <a:r>
              <a:rPr lang="en-US" dirty="0" smtClean="0"/>
              <a:t> </a:t>
            </a:r>
            <a:r>
              <a:rPr lang="en-US" dirty="0" err="1" smtClean="0"/>
              <a:t>dapat</a:t>
            </a:r>
            <a:r>
              <a:rPr lang="en-US" dirty="0" smtClean="0"/>
              <a:t> </a:t>
            </a:r>
            <a:r>
              <a:rPr lang="en-US" dirty="0" err="1" smtClean="0"/>
              <a:t>dapat</a:t>
            </a:r>
            <a:r>
              <a:rPr lang="en-US" dirty="0" smtClean="0"/>
              <a:t> </a:t>
            </a:r>
            <a:r>
              <a:rPr lang="en-US" dirty="0" err="1" smtClean="0"/>
              <a:t>ditambah</a:t>
            </a:r>
            <a:r>
              <a:rPr lang="en-US" dirty="0" smtClean="0"/>
              <a:t>.</a:t>
            </a:r>
          </a:p>
          <a:p>
            <a:r>
              <a:rPr lang="en-US" dirty="0" err="1" smtClean="0"/>
              <a:t>Besarnya</a:t>
            </a:r>
            <a:r>
              <a:rPr lang="en-US" dirty="0" smtClean="0"/>
              <a:t> </a:t>
            </a:r>
            <a:r>
              <a:rPr lang="en-US" dirty="0" err="1" smtClean="0"/>
              <a:t>bufferpool</a:t>
            </a:r>
            <a:r>
              <a:rPr lang="en-US" dirty="0" smtClean="0"/>
              <a:t> </a:t>
            </a:r>
            <a:r>
              <a:rPr lang="en-US" dirty="0" err="1" smtClean="0"/>
              <a:t>dapat</a:t>
            </a:r>
            <a:r>
              <a:rPr lang="en-US" dirty="0" smtClean="0"/>
              <a:t> </a:t>
            </a:r>
            <a:r>
              <a:rPr lang="en-US" dirty="0" err="1" smtClean="0"/>
              <a:t>diatur</a:t>
            </a:r>
            <a:r>
              <a:rPr lang="en-US" dirty="0" smtClean="0"/>
              <a:t> </a:t>
            </a:r>
            <a:r>
              <a:rPr lang="en-US" dirty="0" err="1" smtClean="0"/>
              <a:t>dengan</a:t>
            </a:r>
            <a:r>
              <a:rPr lang="en-US" dirty="0" smtClean="0"/>
              <a:t> </a:t>
            </a:r>
            <a:r>
              <a:rPr lang="en-US" dirty="0" err="1" smtClean="0"/>
              <a:t>menggunakan</a:t>
            </a:r>
            <a:r>
              <a:rPr lang="en-US" dirty="0" smtClean="0"/>
              <a:t> option SIZE </a:t>
            </a:r>
            <a:r>
              <a:rPr lang="en-US" dirty="0" err="1" smtClean="0"/>
              <a:t>saat</a:t>
            </a:r>
            <a:r>
              <a:rPr lang="en-US" dirty="0" smtClean="0"/>
              <a:t> </a:t>
            </a:r>
            <a:r>
              <a:rPr lang="en-US" dirty="0" err="1" smtClean="0"/>
              <a:t>membuat</a:t>
            </a:r>
            <a:r>
              <a:rPr lang="en-US" dirty="0" smtClean="0"/>
              <a:t> </a:t>
            </a:r>
            <a:r>
              <a:rPr lang="en-US" dirty="0" err="1" smtClean="0"/>
              <a:t>bufferpool</a:t>
            </a:r>
            <a:r>
              <a:rPr lang="en-US" dirty="0" smtClean="0"/>
              <a:t>.</a:t>
            </a:r>
            <a:endParaRPr lang="en-US" dirty="0"/>
          </a:p>
        </p:txBody>
      </p:sp>
    </p:spTree>
    <p:extLst>
      <p:ext uri="{BB962C8B-B14F-4D97-AF65-F5344CB8AC3E}">
        <p14:creationId xmlns:p14="http://schemas.microsoft.com/office/powerpoint/2010/main" val="2893227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BUFFERPOOL</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752600"/>
            <a:ext cx="8429148" cy="1451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9228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t>
            </a:r>
            <a:r>
              <a:rPr lang="en-US" sz="2000" dirty="0" smtClean="0"/>
              <a:t>[1]</a:t>
            </a:r>
            <a:endParaRPr lang="en-US" sz="2000" dirty="0"/>
          </a:p>
        </p:txBody>
      </p:sp>
      <p:pic>
        <p:nvPicPr>
          <p:cNvPr id="614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9950"/>
          <a:stretch/>
        </p:blipFill>
        <p:spPr bwMode="auto">
          <a:xfrm>
            <a:off x="762000" y="1489869"/>
            <a:ext cx="7648521" cy="5139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8711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t>
            </a:r>
            <a:r>
              <a:rPr lang="en-US" sz="2000" dirty="0" smtClean="0"/>
              <a:t>[1]</a:t>
            </a:r>
            <a:endParaRPr lang="en-US" sz="2000"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 y="2362200"/>
            <a:ext cx="8995719"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664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CONTOH</a:t>
            </a:r>
            <a:endParaRPr lang="en-US" dirty="0"/>
          </a:p>
        </p:txBody>
      </p:sp>
      <p:sp>
        <p:nvSpPr>
          <p:cNvPr id="3" name="Content Placeholder 2"/>
          <p:cNvSpPr>
            <a:spLocks noGrp="1"/>
          </p:cNvSpPr>
          <p:nvPr>
            <p:ph idx="1"/>
          </p:nvPr>
        </p:nvSpPr>
        <p:spPr/>
        <p:txBody>
          <a:bodyPr/>
          <a:lstStyle/>
          <a:p>
            <a:pPr marL="0" indent="0">
              <a:buNone/>
            </a:pPr>
            <a:r>
              <a:rPr lang="en-US" dirty="0" smtClean="0"/>
              <a:t>CREATE BUFFERPOOL </a:t>
            </a:r>
            <a:r>
              <a:rPr lang="en-US" dirty="0" err="1" smtClean="0"/>
              <a:t>buffername</a:t>
            </a:r>
            <a:r>
              <a:rPr lang="en-US" dirty="0" smtClean="0"/>
              <a:t> IMMEDIATE ALL DBPARTITIONNUMS  </a:t>
            </a:r>
          </a:p>
          <a:p>
            <a:pPr marL="0" indent="0">
              <a:buNone/>
            </a:pPr>
            <a:r>
              <a:rPr lang="en-US" dirty="0" smtClean="0"/>
              <a:t>SIZE 1000 AUTOMATIC</a:t>
            </a:r>
          </a:p>
          <a:p>
            <a:pPr marL="0" indent="0">
              <a:buNone/>
            </a:pPr>
            <a:r>
              <a:rPr lang="en-US" dirty="0" smtClean="0"/>
              <a:t>PAGE SIZE 4096</a:t>
            </a:r>
            <a:endParaRPr lang="en-US" dirty="0"/>
          </a:p>
        </p:txBody>
      </p:sp>
    </p:spTree>
    <p:extLst>
      <p:ext uri="{BB962C8B-B14F-4D97-AF65-F5344CB8AC3E}">
        <p14:creationId xmlns:p14="http://schemas.microsoft.com/office/powerpoint/2010/main" val="4207953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Penting</a:t>
            </a:r>
            <a:r>
              <a:rPr lang="en-US" dirty="0" smtClean="0"/>
              <a:t> </a:t>
            </a:r>
            <a:r>
              <a:rPr lang="en-US" dirty="0" err="1" smtClean="0"/>
              <a:t>Memperhatikan</a:t>
            </a:r>
            <a:r>
              <a:rPr lang="en-US" dirty="0" smtClean="0"/>
              <a:t> PAGE SIZE</a:t>
            </a:r>
            <a:endParaRPr lang="en-US" dirty="0"/>
          </a:p>
        </p:txBody>
      </p:sp>
      <p:sp>
        <p:nvSpPr>
          <p:cNvPr id="3" name="Content Placeholder 2"/>
          <p:cNvSpPr>
            <a:spLocks noGrp="1"/>
          </p:cNvSpPr>
          <p:nvPr>
            <p:ph idx="1"/>
          </p:nvPr>
        </p:nvSpPr>
        <p:spPr/>
        <p:txBody>
          <a:bodyPr/>
          <a:lstStyle/>
          <a:p>
            <a:r>
              <a:rPr lang="en-US" dirty="0" err="1" smtClean="0"/>
              <a:t>Ukuran</a:t>
            </a:r>
            <a:r>
              <a:rPr lang="en-US" dirty="0" smtClean="0"/>
              <a:t> page size </a:t>
            </a:r>
            <a:r>
              <a:rPr lang="en-US" dirty="0" err="1" smtClean="0"/>
              <a:t>bufferpool</a:t>
            </a:r>
            <a:r>
              <a:rPr lang="en-US" dirty="0" smtClean="0"/>
              <a:t> </a:t>
            </a:r>
            <a:r>
              <a:rPr lang="en-US" dirty="0" err="1" smtClean="0"/>
              <a:t>harus</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ukuran</a:t>
            </a:r>
            <a:r>
              <a:rPr lang="en-US" dirty="0" smtClean="0"/>
              <a:t> page size tablespace </a:t>
            </a:r>
            <a:r>
              <a:rPr lang="en-US" dirty="0" err="1" smtClean="0"/>
              <a:t>yaitu</a:t>
            </a:r>
            <a:r>
              <a:rPr lang="en-US" dirty="0" smtClean="0"/>
              <a:t> </a:t>
            </a:r>
            <a:r>
              <a:rPr lang="en-US" dirty="0" err="1" smtClean="0"/>
              <a:t>mengikuti</a:t>
            </a:r>
            <a:r>
              <a:rPr lang="en-US" dirty="0" smtClean="0"/>
              <a:t> </a:t>
            </a:r>
            <a:r>
              <a:rPr lang="en-US" dirty="0" err="1" smtClean="0"/>
              <a:t>ketentuan</a:t>
            </a:r>
            <a:r>
              <a:rPr lang="en-US" dirty="0" smtClean="0"/>
              <a:t>:</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20058594"/>
              </p:ext>
            </p:extLst>
          </p:nvPr>
        </p:nvGraphicFramePr>
        <p:xfrm>
          <a:off x="1295400" y="3505200"/>
          <a:ext cx="6934199" cy="2956560"/>
        </p:xfrm>
        <a:graphic>
          <a:graphicData uri="http://schemas.openxmlformats.org/drawingml/2006/table">
            <a:tbl>
              <a:tblPr firstRow="1" bandRow="1">
                <a:tableStyleId>{5C22544A-7EE6-4342-B048-85BDC9FD1C3A}</a:tableStyleId>
              </a:tblPr>
              <a:tblGrid>
                <a:gridCol w="1749751"/>
                <a:gridCol w="1749751"/>
                <a:gridCol w="3434697"/>
              </a:tblGrid>
              <a:tr h="533400">
                <a:tc gridSpan="2">
                  <a:txBody>
                    <a:bodyPr/>
                    <a:lstStyle/>
                    <a:p>
                      <a:pPr algn="ctr"/>
                      <a:r>
                        <a:rPr lang="en-US" sz="2400" dirty="0" smtClean="0"/>
                        <a:t>PAGE</a:t>
                      </a:r>
                      <a:r>
                        <a:rPr lang="en-US" sz="2400" baseline="0" dirty="0" smtClean="0"/>
                        <a:t> SIZE</a:t>
                      </a:r>
                      <a:endParaRPr lang="en-US" sz="2400" dirty="0"/>
                    </a:p>
                  </a:txBody>
                  <a:tcPr/>
                </a:tc>
                <a:tc hMerge="1">
                  <a:txBody>
                    <a:bodyPr/>
                    <a:lstStyle/>
                    <a:p>
                      <a:endParaRPr lang="en-US" dirty="0"/>
                    </a:p>
                  </a:txBody>
                  <a:tcPr/>
                </a:tc>
                <a:tc>
                  <a:txBody>
                    <a:bodyPr/>
                    <a:lstStyle/>
                    <a:p>
                      <a:r>
                        <a:rPr lang="en-US" sz="2400" dirty="0" smtClean="0"/>
                        <a:t>MAXIMUM CAPACITY DB2 9.7</a:t>
                      </a:r>
                      <a:endParaRPr lang="en-US" sz="2400" dirty="0"/>
                    </a:p>
                  </a:txBody>
                  <a:tcPr/>
                </a:tc>
              </a:tr>
              <a:tr h="533400">
                <a:tc>
                  <a:txBody>
                    <a:bodyPr/>
                    <a:lstStyle/>
                    <a:p>
                      <a:r>
                        <a:rPr lang="en-US" sz="2400" dirty="0" smtClean="0"/>
                        <a:t>4096</a:t>
                      </a:r>
                      <a:endParaRPr lang="en-US" sz="2400" dirty="0"/>
                    </a:p>
                  </a:txBody>
                  <a:tcPr/>
                </a:tc>
                <a:tc>
                  <a:txBody>
                    <a:bodyPr/>
                    <a:lstStyle/>
                    <a:p>
                      <a:r>
                        <a:rPr lang="en-US" sz="2400" dirty="0" smtClean="0"/>
                        <a:t>4 KB</a:t>
                      </a:r>
                      <a:endParaRPr lang="en-US" sz="2400" dirty="0"/>
                    </a:p>
                  </a:txBody>
                  <a:tcPr/>
                </a:tc>
                <a:tc>
                  <a:txBody>
                    <a:bodyPr/>
                    <a:lstStyle/>
                    <a:p>
                      <a:pPr algn="ctr"/>
                      <a:r>
                        <a:rPr lang="en-US" sz="2400" dirty="0" smtClean="0"/>
                        <a:t>8 TB</a:t>
                      </a:r>
                      <a:endParaRPr lang="en-US" sz="2400" dirty="0"/>
                    </a:p>
                  </a:txBody>
                  <a:tcPr/>
                </a:tc>
              </a:tr>
              <a:tr h="533400">
                <a:tc>
                  <a:txBody>
                    <a:bodyPr/>
                    <a:lstStyle/>
                    <a:p>
                      <a:r>
                        <a:rPr lang="en-US" sz="2400" dirty="0" smtClean="0"/>
                        <a:t>8192</a:t>
                      </a:r>
                      <a:endParaRPr lang="en-US" sz="2400" dirty="0"/>
                    </a:p>
                  </a:txBody>
                  <a:tcPr/>
                </a:tc>
                <a:tc>
                  <a:txBody>
                    <a:bodyPr/>
                    <a:lstStyle/>
                    <a:p>
                      <a:r>
                        <a:rPr lang="en-US" sz="2400" dirty="0" smtClean="0"/>
                        <a:t>8 KB</a:t>
                      </a:r>
                      <a:endParaRPr lang="en-US" sz="2400" dirty="0"/>
                    </a:p>
                  </a:txBody>
                  <a:tcPr/>
                </a:tc>
                <a:tc>
                  <a:txBody>
                    <a:bodyPr/>
                    <a:lstStyle/>
                    <a:p>
                      <a:pPr algn="ctr"/>
                      <a:r>
                        <a:rPr lang="en-US" sz="2400" dirty="0" smtClean="0"/>
                        <a:t>16 TB</a:t>
                      </a:r>
                      <a:endParaRPr lang="en-US" sz="2400" dirty="0"/>
                    </a:p>
                  </a:txBody>
                  <a:tcPr/>
                </a:tc>
              </a:tr>
              <a:tr h="533400">
                <a:tc>
                  <a:txBody>
                    <a:bodyPr/>
                    <a:lstStyle/>
                    <a:p>
                      <a:r>
                        <a:rPr lang="en-US" sz="2400" dirty="0" smtClean="0"/>
                        <a:t>16 384</a:t>
                      </a:r>
                      <a:endParaRPr lang="en-US" sz="2400" dirty="0"/>
                    </a:p>
                  </a:txBody>
                  <a:tcPr/>
                </a:tc>
                <a:tc>
                  <a:txBody>
                    <a:bodyPr/>
                    <a:lstStyle/>
                    <a:p>
                      <a:r>
                        <a:rPr lang="en-US" sz="2400" dirty="0" smtClean="0"/>
                        <a:t>16 KB</a:t>
                      </a:r>
                      <a:endParaRPr lang="en-US" sz="2400" dirty="0"/>
                    </a:p>
                  </a:txBody>
                  <a:tcPr/>
                </a:tc>
                <a:tc>
                  <a:txBody>
                    <a:bodyPr/>
                    <a:lstStyle/>
                    <a:p>
                      <a:pPr algn="ctr"/>
                      <a:r>
                        <a:rPr lang="en-US" sz="2400" dirty="0" smtClean="0"/>
                        <a:t>32 TB</a:t>
                      </a:r>
                      <a:endParaRPr lang="en-US" sz="2400" dirty="0"/>
                    </a:p>
                  </a:txBody>
                  <a:tcPr/>
                </a:tc>
              </a:tr>
              <a:tr h="533400">
                <a:tc>
                  <a:txBody>
                    <a:bodyPr/>
                    <a:lstStyle/>
                    <a:p>
                      <a:r>
                        <a:rPr lang="en-US" sz="2400" dirty="0" smtClean="0"/>
                        <a:t>32 768</a:t>
                      </a:r>
                      <a:endParaRPr lang="en-US" sz="2400" dirty="0"/>
                    </a:p>
                  </a:txBody>
                  <a:tcPr/>
                </a:tc>
                <a:tc>
                  <a:txBody>
                    <a:bodyPr/>
                    <a:lstStyle/>
                    <a:p>
                      <a:r>
                        <a:rPr lang="en-US" sz="2400" dirty="0" smtClean="0"/>
                        <a:t>32 KB</a:t>
                      </a:r>
                      <a:endParaRPr lang="en-US" sz="2400" dirty="0"/>
                    </a:p>
                  </a:txBody>
                  <a:tcPr/>
                </a:tc>
                <a:tc>
                  <a:txBody>
                    <a:bodyPr/>
                    <a:lstStyle/>
                    <a:p>
                      <a:pPr algn="ctr"/>
                      <a:r>
                        <a:rPr lang="en-US" sz="2400" dirty="0" smtClean="0"/>
                        <a:t>64 TB</a:t>
                      </a:r>
                      <a:endParaRPr lang="en-US" sz="2400" dirty="0"/>
                    </a:p>
                  </a:txBody>
                  <a:tcPr/>
                </a:tc>
              </a:tr>
            </a:tbl>
          </a:graphicData>
        </a:graphic>
      </p:graphicFrame>
    </p:spTree>
    <p:extLst>
      <p:ext uri="{BB962C8B-B14F-4D97-AF65-F5344CB8AC3E}">
        <p14:creationId xmlns:p14="http://schemas.microsoft.com/office/powerpoint/2010/main" val="3557477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TABLESPACE</a:t>
            </a:r>
            <a:endParaRPr lang="en-US" dirty="0"/>
          </a:p>
        </p:txBody>
      </p:sp>
      <p:sp>
        <p:nvSpPr>
          <p:cNvPr id="5" name="Content Placeholder 4"/>
          <p:cNvSpPr>
            <a:spLocks noGrp="1"/>
          </p:cNvSpPr>
          <p:nvPr>
            <p:ph sz="quarter" idx="13"/>
          </p:nvPr>
        </p:nvSpPr>
        <p:spPr/>
        <p:txBody>
          <a:bodyPr/>
          <a:lstStyle/>
          <a:p>
            <a:endParaRPr lang="en-US"/>
          </a:p>
        </p:txBody>
      </p:sp>
    </p:spTree>
    <p:extLst>
      <p:ext uri="{BB962C8B-B14F-4D97-AF65-F5344CB8AC3E}">
        <p14:creationId xmlns:p14="http://schemas.microsoft.com/office/powerpoint/2010/main" val="2745195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Database &amp; Tablespace</a:t>
            </a:r>
            <a:endParaRPr lang="en-US" dirty="0"/>
          </a:p>
        </p:txBody>
      </p:sp>
      <p:sp>
        <p:nvSpPr>
          <p:cNvPr id="3" name="Content Placeholder 2"/>
          <p:cNvSpPr>
            <a:spLocks noGrp="1"/>
          </p:cNvSpPr>
          <p:nvPr>
            <p:ph sz="quarter" idx="1"/>
          </p:nvPr>
        </p:nvSpPr>
        <p:spPr>
          <a:xfrm>
            <a:off x="457200" y="4267200"/>
            <a:ext cx="8229600" cy="2206752"/>
          </a:xfrm>
        </p:spPr>
        <p:txBody>
          <a:bodyPr>
            <a:normAutofit/>
          </a:bodyPr>
          <a:lstStyle/>
          <a:p>
            <a:r>
              <a:rPr lang="en-US" sz="2400" dirty="0" smtClean="0"/>
              <a:t>Databases </a:t>
            </a:r>
            <a:r>
              <a:rPr lang="en-US" sz="2400" dirty="0"/>
              <a:t>are created within a Database Manager </a:t>
            </a:r>
            <a:r>
              <a:rPr lang="en-US" sz="2400" dirty="0" smtClean="0"/>
              <a:t>instance</a:t>
            </a:r>
          </a:p>
          <a:p>
            <a:r>
              <a:rPr lang="en-US" sz="2400" dirty="0" smtClean="0"/>
              <a:t>Table </a:t>
            </a:r>
            <a:r>
              <a:rPr lang="en-US" sz="2400" dirty="0"/>
              <a:t>spaces are a logical layer created within a </a:t>
            </a:r>
            <a:r>
              <a:rPr lang="en-US" sz="2400" dirty="0" smtClean="0"/>
              <a:t>database</a:t>
            </a:r>
          </a:p>
          <a:p>
            <a:r>
              <a:rPr lang="en-US" sz="2400" dirty="0" smtClean="0"/>
              <a:t>Tables </a:t>
            </a:r>
            <a:r>
              <a:rPr lang="en-US" sz="2400" dirty="0"/>
              <a:t>are created within table </a:t>
            </a:r>
            <a:r>
              <a:rPr lang="en-US" sz="2400" dirty="0" smtClean="0"/>
              <a:t>spaces</a:t>
            </a:r>
            <a:endParaRPr lang="en-US" sz="2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27047"/>
            <a:ext cx="6172200" cy="258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9302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Tablespace</a:t>
            </a:r>
            <a:endParaRPr lang="en-US" dirty="0"/>
          </a:p>
        </p:txBody>
      </p:sp>
      <p:sp>
        <p:nvSpPr>
          <p:cNvPr id="3" name="Content Placeholder 2"/>
          <p:cNvSpPr>
            <a:spLocks noGrp="1"/>
          </p:cNvSpPr>
          <p:nvPr>
            <p:ph idx="1"/>
          </p:nvPr>
        </p:nvSpPr>
        <p:spPr/>
        <p:txBody>
          <a:bodyPr/>
          <a:lstStyle/>
          <a:p>
            <a:r>
              <a:rPr lang="en-US" dirty="0" smtClean="0"/>
              <a:t>A </a:t>
            </a:r>
            <a:r>
              <a:rPr lang="en-US" i="1" dirty="0" smtClean="0"/>
              <a:t>table space </a:t>
            </a:r>
            <a:r>
              <a:rPr lang="en-US" dirty="0" smtClean="0"/>
              <a:t>is a storage structure containing tables, indexes, large objects, and long data.</a:t>
            </a:r>
          </a:p>
          <a:p>
            <a:r>
              <a:rPr lang="en-US" dirty="0" smtClean="0"/>
              <a:t>They are used to organize data in a database into logical storage groupings that relate to where data is stored on a system. </a:t>
            </a:r>
          </a:p>
          <a:p>
            <a:r>
              <a:rPr lang="en-US" dirty="0" smtClean="0"/>
              <a:t>Table spaces are stored in database partition groups</a:t>
            </a:r>
          </a:p>
          <a:p>
            <a:endParaRPr lang="en-US" dirty="0"/>
          </a:p>
        </p:txBody>
      </p:sp>
    </p:spTree>
    <p:extLst>
      <p:ext uri="{BB962C8B-B14F-4D97-AF65-F5344CB8AC3E}">
        <p14:creationId xmlns:p14="http://schemas.microsoft.com/office/powerpoint/2010/main" val="1898971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Tablespace, Container, Extend, Data Page</a:t>
            </a:r>
            <a:endParaRPr lang="en-US" sz="36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5487" y="2067719"/>
            <a:ext cx="5153025"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693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DATABASE</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134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Container &amp; Table spaces</a:t>
            </a:r>
            <a:endParaRPr lang="en-US" b="1" dirty="0"/>
          </a:p>
        </p:txBody>
      </p:sp>
      <p:sp>
        <p:nvSpPr>
          <p:cNvPr id="3" name="Content Placeholder 2"/>
          <p:cNvSpPr>
            <a:spLocks noGrp="1"/>
          </p:cNvSpPr>
          <p:nvPr>
            <p:ph sz="quarter" idx="1"/>
          </p:nvPr>
        </p:nvSpPr>
        <p:spPr/>
        <p:txBody>
          <a:bodyPr/>
          <a:lstStyle/>
          <a:p>
            <a:r>
              <a:rPr lang="en-US" dirty="0" smtClean="0"/>
              <a:t>Container </a:t>
            </a:r>
            <a:r>
              <a:rPr lang="en-US" dirty="0"/>
              <a:t>is an Allocation of Physical Space</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399" y="2362200"/>
            <a:ext cx="7229475"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7819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Penyimpana</a:t>
            </a:r>
            <a:r>
              <a:rPr lang="en-US" dirty="0" smtClean="0"/>
              <a:t> Logic </a:t>
            </a:r>
            <a:r>
              <a:rPr lang="en-US" dirty="0" err="1" smtClean="0"/>
              <a:t>tabel</a:t>
            </a:r>
            <a:r>
              <a:rPr lang="en-US" dirty="0" smtClean="0"/>
              <a:t> </a:t>
            </a:r>
            <a:r>
              <a:rPr lang="en-US" dirty="0" smtClean="0">
                <a:sym typeface="Wingdings" panose="05000000000000000000" pitchFamily="2" charset="2"/>
              </a:rPr>
              <a:t> </a:t>
            </a:r>
            <a:r>
              <a:rPr lang="en-US" dirty="0" err="1" smtClean="0">
                <a:sym typeface="Wingdings" panose="05000000000000000000" pitchFamily="2" charset="2"/>
              </a:rPr>
              <a:t>Tablepsace</a:t>
            </a:r>
            <a:endParaRPr lang="en-US" dirty="0" smtClean="0">
              <a:sym typeface="Wingdings" panose="05000000000000000000" pitchFamily="2" charset="2"/>
            </a:endParaRPr>
          </a:p>
          <a:p>
            <a:r>
              <a:rPr lang="en-US" dirty="0" err="1" smtClean="0">
                <a:sym typeface="Wingdings" panose="05000000000000000000" pitchFamily="2" charset="2"/>
              </a:rPr>
              <a:t>Penyimpana</a:t>
            </a:r>
            <a:r>
              <a:rPr lang="en-US" dirty="0" smtClean="0">
                <a:sym typeface="Wingdings" panose="05000000000000000000" pitchFamily="2" charset="2"/>
              </a:rPr>
              <a:t> Physic </a:t>
            </a:r>
            <a:r>
              <a:rPr lang="en-US" dirty="0" err="1" smtClean="0">
                <a:sym typeface="Wingdings" panose="05000000000000000000" pitchFamily="2" charset="2"/>
              </a:rPr>
              <a:t>tabel</a:t>
            </a:r>
            <a:r>
              <a:rPr lang="en-US" dirty="0" smtClean="0">
                <a:sym typeface="Wingdings" panose="05000000000000000000" pitchFamily="2" charset="2"/>
              </a:rPr>
              <a:t>  Container/</a:t>
            </a:r>
            <a:r>
              <a:rPr lang="en-US" dirty="0" err="1" smtClean="0">
                <a:sym typeface="Wingdings" panose="05000000000000000000" pitchFamily="2" charset="2"/>
              </a:rPr>
              <a:t>DataFile</a:t>
            </a:r>
            <a:endParaRPr lang="en-US" dirty="0"/>
          </a:p>
        </p:txBody>
      </p:sp>
    </p:spTree>
    <p:extLst>
      <p:ext uri="{BB962C8B-B14F-4D97-AF65-F5344CB8AC3E}">
        <p14:creationId xmlns:p14="http://schemas.microsoft.com/office/powerpoint/2010/main" val="2129622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TABLE SPACES</a:t>
            </a:r>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924" y="1279733"/>
            <a:ext cx="7391400" cy="5365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 Diagonal Corner Rectangle 4"/>
          <p:cNvSpPr/>
          <p:nvPr/>
        </p:nvSpPr>
        <p:spPr>
          <a:xfrm>
            <a:off x="838200" y="4586450"/>
            <a:ext cx="3352800" cy="1280949"/>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080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CONTOH CREATE TABLESPACE</a:t>
            </a:r>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339" y="1981200"/>
            <a:ext cx="8499661"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08761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TABLESPACE statement</a:t>
            </a:r>
            <a:endParaRPr lang="en-US"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295280"/>
            <a:ext cx="8077200" cy="541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486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95" t="-1126" r="-195" b="1933"/>
          <a:stretch/>
        </p:blipFill>
        <p:spPr bwMode="auto">
          <a:xfrm>
            <a:off x="609600" y="609600"/>
            <a:ext cx="8077200" cy="5557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8857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447800"/>
            <a:ext cx="6524625" cy="5076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5090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1575" y="523875"/>
            <a:ext cx="6134100" cy="450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6350" y="5057775"/>
            <a:ext cx="5276850"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94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endParaRPr lang="en-US" dirty="0"/>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552" y="1600200"/>
            <a:ext cx="8592848" cy="4849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8116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Beberapa</a:t>
            </a:r>
            <a:r>
              <a:rPr lang="en-US" dirty="0" smtClean="0"/>
              <a:t> </a:t>
            </a:r>
            <a:r>
              <a:rPr lang="en-US" dirty="0" err="1" smtClean="0"/>
              <a:t>Jenis</a:t>
            </a:r>
            <a:r>
              <a:rPr lang="en-US" dirty="0" smtClean="0"/>
              <a:t> Tablespace </a:t>
            </a:r>
            <a:r>
              <a:rPr lang="en-US" sz="2400" dirty="0" smtClean="0"/>
              <a:t>[2]</a:t>
            </a:r>
            <a:endParaRPr lang="en-US" sz="2400"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b="1" dirty="0" err="1" smtClean="0"/>
              <a:t>Reguler</a:t>
            </a:r>
            <a:r>
              <a:rPr lang="en-US" b="1" dirty="0" smtClean="0"/>
              <a:t> Tablespace </a:t>
            </a:r>
            <a:r>
              <a:rPr lang="en-US" dirty="0" smtClean="0"/>
              <a:t>: </a:t>
            </a:r>
            <a:r>
              <a:rPr lang="en-US" dirty="0" err="1" smtClean="0"/>
              <a:t>menyimpan</a:t>
            </a:r>
            <a:r>
              <a:rPr lang="en-US" dirty="0" smtClean="0"/>
              <a:t> data </a:t>
            </a:r>
            <a:r>
              <a:rPr lang="en-US" dirty="0" err="1" smtClean="0"/>
              <a:t>dan</a:t>
            </a:r>
            <a:r>
              <a:rPr lang="en-US" dirty="0" smtClean="0"/>
              <a:t> index. </a:t>
            </a:r>
            <a:r>
              <a:rPr lang="en-US" dirty="0" err="1" smtClean="0"/>
              <a:t>Secara</a:t>
            </a:r>
            <a:r>
              <a:rPr lang="en-US" dirty="0" smtClean="0"/>
              <a:t> default juga </a:t>
            </a:r>
            <a:r>
              <a:rPr lang="en-US" dirty="0" err="1" smtClean="0"/>
              <a:t>akan</a:t>
            </a:r>
            <a:r>
              <a:rPr lang="en-US" dirty="0" smtClean="0"/>
              <a:t> </a:t>
            </a:r>
            <a:r>
              <a:rPr lang="en-US" dirty="0" err="1" smtClean="0"/>
              <a:t>dibentuk</a:t>
            </a:r>
            <a:r>
              <a:rPr lang="en-US" dirty="0" smtClean="0"/>
              <a:t> </a:t>
            </a:r>
            <a:r>
              <a:rPr lang="en-US" dirty="0" err="1" smtClean="0"/>
              <a:t>ketika</a:t>
            </a:r>
            <a:r>
              <a:rPr lang="en-US" dirty="0" smtClean="0"/>
              <a:t> database </a:t>
            </a:r>
            <a:r>
              <a:rPr lang="en-US" dirty="0" err="1" smtClean="0"/>
              <a:t>dibuat</a:t>
            </a:r>
            <a:r>
              <a:rPr lang="en-US" dirty="0" smtClean="0"/>
              <a:t> </a:t>
            </a:r>
            <a:r>
              <a:rPr lang="en-US" dirty="0" err="1" smtClean="0"/>
              <a:t>pertama</a:t>
            </a:r>
            <a:r>
              <a:rPr lang="en-US" dirty="0" smtClean="0"/>
              <a:t> kali </a:t>
            </a:r>
            <a:r>
              <a:rPr lang="en-US" dirty="0" err="1" smtClean="0"/>
              <a:t>dengan</a:t>
            </a:r>
            <a:r>
              <a:rPr lang="en-US" dirty="0" smtClean="0"/>
              <a:t> </a:t>
            </a:r>
            <a:r>
              <a:rPr lang="en-US" dirty="0" err="1" smtClean="0"/>
              <a:t>nama</a:t>
            </a:r>
            <a:r>
              <a:rPr lang="en-US" dirty="0" smtClean="0"/>
              <a:t> USERSPACE1.</a:t>
            </a:r>
          </a:p>
          <a:p>
            <a:r>
              <a:rPr lang="en-US" b="1" dirty="0" smtClean="0"/>
              <a:t>Large Tablespace </a:t>
            </a:r>
            <a:r>
              <a:rPr lang="en-US" dirty="0" smtClean="0"/>
              <a:t>: </a:t>
            </a:r>
            <a:r>
              <a:rPr lang="en-US" dirty="0" err="1" smtClean="0"/>
              <a:t>menyimpan</a:t>
            </a:r>
            <a:r>
              <a:rPr lang="en-US" dirty="0" smtClean="0"/>
              <a:t> data long </a:t>
            </a:r>
            <a:r>
              <a:rPr lang="en-US" dirty="0" err="1" smtClean="0"/>
              <a:t>atau</a:t>
            </a:r>
            <a:r>
              <a:rPr lang="en-US" dirty="0" smtClean="0"/>
              <a:t> LOB </a:t>
            </a:r>
            <a:r>
              <a:rPr lang="en-US" dirty="0" err="1" smtClean="0"/>
              <a:t>dan</a:t>
            </a:r>
            <a:r>
              <a:rPr lang="en-US" dirty="0" smtClean="0"/>
              <a:t> </a:t>
            </a:r>
            <a:r>
              <a:rPr lang="en-US" dirty="0" err="1" smtClean="0"/>
              <a:t>harus</a:t>
            </a:r>
            <a:r>
              <a:rPr lang="en-US" dirty="0" smtClean="0"/>
              <a:t> </a:t>
            </a:r>
            <a:r>
              <a:rPr lang="en-US" dirty="0" err="1" smtClean="0"/>
              <a:t>berada</a:t>
            </a:r>
            <a:r>
              <a:rPr lang="en-US" dirty="0" smtClean="0"/>
              <a:t> </a:t>
            </a:r>
            <a:r>
              <a:rPr lang="en-US" dirty="0" err="1" smtClean="0"/>
              <a:t>pada</a:t>
            </a:r>
            <a:r>
              <a:rPr lang="en-US" dirty="0" smtClean="0"/>
              <a:t> DMS. Tablespace </a:t>
            </a:r>
            <a:r>
              <a:rPr lang="en-US" dirty="0" err="1" smtClean="0"/>
              <a:t>ini</a:t>
            </a:r>
            <a:r>
              <a:rPr lang="en-US" dirty="0" smtClean="0"/>
              <a:t> </a:t>
            </a:r>
            <a:r>
              <a:rPr lang="en-US" dirty="0" err="1" smtClean="0"/>
              <a:t>sifatnya</a:t>
            </a:r>
            <a:r>
              <a:rPr lang="en-US" dirty="0" smtClean="0"/>
              <a:t> optional, </a:t>
            </a:r>
            <a:r>
              <a:rPr lang="en-US" dirty="0" err="1" smtClean="0"/>
              <a:t>jika</a:t>
            </a:r>
            <a:r>
              <a:rPr lang="en-US" dirty="0" smtClean="0"/>
              <a:t> </a:t>
            </a:r>
            <a:r>
              <a:rPr lang="en-US" dirty="0" err="1" smtClean="0"/>
              <a:t>tidak</a:t>
            </a:r>
            <a:r>
              <a:rPr lang="en-US" dirty="0" smtClean="0"/>
              <a:t> </a:t>
            </a:r>
            <a:r>
              <a:rPr lang="en-US" dirty="0" err="1" smtClean="0"/>
              <a:t>ada</a:t>
            </a:r>
            <a:r>
              <a:rPr lang="en-US" dirty="0" smtClean="0"/>
              <a:t> long tablespace </a:t>
            </a:r>
            <a:r>
              <a:rPr lang="en-US" dirty="0" err="1" smtClean="0"/>
              <a:t>maka</a:t>
            </a:r>
            <a:r>
              <a:rPr lang="en-US" dirty="0" smtClean="0"/>
              <a:t> LOB </a:t>
            </a:r>
            <a:r>
              <a:rPr lang="en-US" dirty="0" err="1" smtClean="0"/>
              <a:t>akan</a:t>
            </a:r>
            <a:r>
              <a:rPr lang="en-US" dirty="0" smtClean="0"/>
              <a:t> </a:t>
            </a:r>
            <a:r>
              <a:rPr lang="en-US" dirty="0" err="1" smtClean="0"/>
              <a:t>disimpan</a:t>
            </a:r>
            <a:r>
              <a:rPr lang="en-US" dirty="0" smtClean="0"/>
              <a:t> di </a:t>
            </a:r>
            <a:r>
              <a:rPr lang="en-US" dirty="0" err="1" smtClean="0"/>
              <a:t>reguler</a:t>
            </a:r>
            <a:r>
              <a:rPr lang="en-US" dirty="0" smtClean="0"/>
              <a:t> tablespace.</a:t>
            </a:r>
          </a:p>
          <a:p>
            <a:r>
              <a:rPr lang="en-US" b="1" dirty="0" smtClean="0"/>
              <a:t>System Temporary Tablespace : </a:t>
            </a:r>
            <a:r>
              <a:rPr lang="en-US" dirty="0" err="1" smtClean="0"/>
              <a:t>menyimpan</a:t>
            </a:r>
            <a:r>
              <a:rPr lang="en-US" dirty="0" smtClean="0"/>
              <a:t> temporary data internal </a:t>
            </a:r>
            <a:r>
              <a:rPr lang="en-US" dirty="0" err="1" smtClean="0"/>
              <a:t>ketika</a:t>
            </a:r>
            <a:r>
              <a:rPr lang="en-US" dirty="0" smtClean="0"/>
              <a:t> </a:t>
            </a:r>
            <a:r>
              <a:rPr lang="en-US" dirty="0" err="1" smtClean="0"/>
              <a:t>terjadi</a:t>
            </a:r>
            <a:r>
              <a:rPr lang="en-US" dirty="0" smtClean="0"/>
              <a:t> </a:t>
            </a:r>
            <a:r>
              <a:rPr lang="en-US" dirty="0" err="1" smtClean="0"/>
              <a:t>operasi</a:t>
            </a:r>
            <a:r>
              <a:rPr lang="en-US" dirty="0" smtClean="0"/>
              <a:t> SQL sorting, reorg, </a:t>
            </a:r>
            <a:r>
              <a:rPr lang="en-US" dirty="0" err="1" smtClean="0"/>
              <a:t>membuat</a:t>
            </a:r>
            <a:r>
              <a:rPr lang="en-US" dirty="0" smtClean="0"/>
              <a:t> index, </a:t>
            </a:r>
            <a:r>
              <a:rPr lang="en-US" dirty="0" err="1" smtClean="0"/>
              <a:t>dan</a:t>
            </a:r>
            <a:r>
              <a:rPr lang="en-US" dirty="0" smtClean="0"/>
              <a:t> join table. </a:t>
            </a:r>
            <a:r>
              <a:rPr lang="en-US" dirty="0" err="1" smtClean="0"/>
              <a:t>Secara</a:t>
            </a:r>
            <a:r>
              <a:rPr lang="en-US" dirty="0" smtClean="0"/>
              <a:t> default </a:t>
            </a:r>
            <a:r>
              <a:rPr lang="en-US" dirty="0" err="1" smtClean="0"/>
              <a:t>dibentuk</a:t>
            </a:r>
            <a:r>
              <a:rPr lang="en-US" dirty="0" smtClean="0"/>
              <a:t> </a:t>
            </a:r>
            <a:r>
              <a:rPr lang="en-US" dirty="0" err="1" smtClean="0"/>
              <a:t>dengan</a:t>
            </a:r>
            <a:r>
              <a:rPr lang="en-US" dirty="0" smtClean="0"/>
              <a:t> </a:t>
            </a:r>
            <a:r>
              <a:rPr lang="en-US" dirty="0" err="1" smtClean="0"/>
              <a:t>nama</a:t>
            </a:r>
            <a:r>
              <a:rPr lang="en-US" dirty="0" smtClean="0"/>
              <a:t> TEMPSPACE1.</a:t>
            </a:r>
            <a:endParaRPr lang="en-US" b="1" dirty="0" smtClean="0"/>
          </a:p>
          <a:p>
            <a:r>
              <a:rPr lang="en-US" b="1" dirty="0" smtClean="0"/>
              <a:t>User Temporary Tablespace : </a:t>
            </a:r>
            <a:r>
              <a:rPr lang="en-US" dirty="0" err="1" smtClean="0"/>
              <a:t>menyimpan</a:t>
            </a:r>
            <a:r>
              <a:rPr lang="en-US" dirty="0" smtClean="0"/>
              <a:t> declared global temporary table. </a:t>
            </a:r>
            <a:r>
              <a:rPr lang="en-US" dirty="0" err="1" smtClean="0"/>
              <a:t>Bersifat</a:t>
            </a:r>
            <a:r>
              <a:rPr lang="en-US" dirty="0" smtClean="0"/>
              <a:t> optional, </a:t>
            </a:r>
            <a:r>
              <a:rPr lang="en-US" dirty="0" err="1" smtClean="0"/>
              <a:t>namun</a:t>
            </a:r>
            <a:r>
              <a:rPr lang="en-US" dirty="0" smtClean="0"/>
              <a:t> </a:t>
            </a:r>
            <a:r>
              <a:rPr lang="en-US" dirty="0" err="1" smtClean="0"/>
              <a:t>harus</a:t>
            </a:r>
            <a:r>
              <a:rPr lang="en-US" dirty="0" smtClean="0"/>
              <a:t> </a:t>
            </a:r>
            <a:r>
              <a:rPr lang="en-US" dirty="0" err="1" smtClean="0"/>
              <a:t>dibuat</a:t>
            </a:r>
            <a:r>
              <a:rPr lang="en-US" dirty="0" smtClean="0"/>
              <a:t> </a:t>
            </a:r>
            <a:r>
              <a:rPr lang="en-US" dirty="0" err="1" smtClean="0"/>
              <a:t>jika</a:t>
            </a:r>
            <a:r>
              <a:rPr lang="en-US" dirty="0" smtClean="0"/>
              <a:t> </a:t>
            </a:r>
            <a:r>
              <a:rPr lang="en-US" dirty="0" err="1" smtClean="0"/>
              <a:t>ingin</a:t>
            </a:r>
            <a:r>
              <a:rPr lang="en-US" dirty="0" smtClean="0"/>
              <a:t> </a:t>
            </a:r>
            <a:r>
              <a:rPr lang="en-US" dirty="0" err="1" smtClean="0"/>
              <a:t>membuat</a:t>
            </a:r>
            <a:r>
              <a:rPr lang="en-US" smtClean="0"/>
              <a:t> temporary table. </a:t>
            </a:r>
            <a:endParaRPr lang="en-US" b="1" dirty="0" smtClean="0"/>
          </a:p>
        </p:txBody>
      </p:sp>
    </p:spTree>
    <p:extLst>
      <p:ext uri="{BB962C8B-B14F-4D97-AF65-F5344CB8AC3E}">
        <p14:creationId xmlns:p14="http://schemas.microsoft.com/office/powerpoint/2010/main" val="243532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t>
            </a:r>
            <a:r>
              <a:rPr lang="en-US" sz="2400" dirty="0" smtClean="0"/>
              <a:t>[1]</a:t>
            </a:r>
            <a:endParaRPr lang="en-US"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77" y="2340310"/>
            <a:ext cx="8912523" cy="3298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23270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Sumber</a:t>
            </a:r>
            <a:r>
              <a:rPr lang="en-US" dirty="0" smtClean="0"/>
              <a:t>:</a:t>
            </a:r>
            <a:endParaRPr lang="en-US" dirty="0"/>
          </a:p>
        </p:txBody>
      </p:sp>
      <p:sp>
        <p:nvSpPr>
          <p:cNvPr id="3" name="Content Placeholder 2"/>
          <p:cNvSpPr>
            <a:spLocks noGrp="1"/>
          </p:cNvSpPr>
          <p:nvPr>
            <p:ph idx="1"/>
          </p:nvPr>
        </p:nvSpPr>
        <p:spPr/>
        <p:txBody>
          <a:bodyPr/>
          <a:lstStyle/>
          <a:p>
            <a:r>
              <a:rPr lang="en-US" dirty="0" smtClean="0"/>
              <a:t>[1] IBM Knowledge Center (</a:t>
            </a:r>
            <a:r>
              <a:rPr lang="en-US" dirty="0" err="1" smtClean="0"/>
              <a:t>versi</a:t>
            </a:r>
            <a:r>
              <a:rPr lang="en-US" dirty="0" smtClean="0"/>
              <a:t> IBM 9.7)</a:t>
            </a:r>
          </a:p>
          <a:p>
            <a:r>
              <a:rPr lang="en-US" dirty="0" smtClean="0"/>
              <a:t>[2] IBM Database DB2 Intermediate, Deny </a:t>
            </a:r>
            <a:r>
              <a:rPr lang="en-US" dirty="0" err="1" smtClean="0"/>
              <a:t>Sutani</a:t>
            </a:r>
            <a:r>
              <a:rPr lang="en-US" dirty="0" smtClean="0"/>
              <a:t>.</a:t>
            </a:r>
          </a:p>
          <a:p>
            <a:r>
              <a:rPr lang="en-US" sz="2400" dirty="0" smtClean="0">
                <a:hlinkClick r:id="rId2"/>
              </a:rPr>
              <a:t>[3] http://data-myinfo.blogspot.co.id/2010/01/arsitektur-sistem-basis-data.html</a:t>
            </a:r>
            <a:endParaRPr lang="en-US" sz="2400" dirty="0" smtClean="0"/>
          </a:p>
          <a:p>
            <a:r>
              <a:rPr lang="en-US" sz="2400" dirty="0" smtClean="0"/>
              <a:t>[4] </a:t>
            </a:r>
            <a:r>
              <a:rPr lang="en-US" sz="2400" dirty="0" err="1" smtClean="0"/>
              <a:t>SlideKuliah</a:t>
            </a:r>
            <a:r>
              <a:rPr lang="en-US" sz="2400" dirty="0" smtClean="0"/>
              <a:t> </a:t>
            </a:r>
            <a:r>
              <a:rPr lang="en-US" sz="2400" dirty="0" err="1" smtClean="0"/>
              <a:t>Administrasi</a:t>
            </a:r>
            <a:r>
              <a:rPr lang="en-US" sz="2400" dirty="0" smtClean="0"/>
              <a:t> Basis Data: 03_Creating databases and data placement</a:t>
            </a:r>
          </a:p>
          <a:p>
            <a:endParaRPr lang="en-US" dirty="0" smtClean="0"/>
          </a:p>
        </p:txBody>
      </p:sp>
    </p:spTree>
    <p:extLst>
      <p:ext uri="{BB962C8B-B14F-4D97-AF65-F5344CB8AC3E}">
        <p14:creationId xmlns:p14="http://schemas.microsoft.com/office/powerpoint/2010/main" val="1771885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r>
              <a:rPr lang="en-US" dirty="0" smtClean="0"/>
              <a:t> Database </a:t>
            </a:r>
            <a:r>
              <a:rPr lang="en-US" sz="2400" dirty="0" smtClean="0"/>
              <a:t>[1]</a:t>
            </a:r>
            <a:endParaRPr lang="en-US" sz="24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2304830"/>
            <a:ext cx="8763000" cy="3318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9101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Arsitektur</a:t>
            </a:r>
            <a:r>
              <a:rPr lang="en-US" dirty="0" smtClean="0"/>
              <a:t> Database </a:t>
            </a:r>
            <a:r>
              <a:rPr lang="en-US" sz="2400" dirty="0" smtClean="0"/>
              <a:t>[3]</a:t>
            </a:r>
            <a:endParaRPr lang="en-US" sz="24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372952" cy="4751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5107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Arsitektur</a:t>
            </a:r>
            <a:r>
              <a:rPr lang="en-US" dirty="0" smtClean="0"/>
              <a:t> Database</a:t>
            </a:r>
            <a:r>
              <a:rPr lang="en-US" sz="2400" dirty="0" smtClean="0"/>
              <a:t> [3]</a:t>
            </a:r>
            <a:endParaRPr lang="en-US" sz="2400" dirty="0"/>
          </a:p>
        </p:txBody>
      </p:sp>
      <p:sp>
        <p:nvSpPr>
          <p:cNvPr id="3" name="Content Placeholder 2"/>
          <p:cNvSpPr>
            <a:spLocks noGrp="1"/>
          </p:cNvSpPr>
          <p:nvPr>
            <p:ph idx="1"/>
          </p:nvPr>
        </p:nvSpPr>
        <p:spPr>
          <a:xfrm>
            <a:off x="457200" y="1371600"/>
            <a:ext cx="8229600" cy="5029200"/>
          </a:xfrm>
        </p:spPr>
        <p:txBody>
          <a:bodyPr>
            <a:noAutofit/>
          </a:bodyPr>
          <a:lstStyle/>
          <a:p>
            <a:pPr marL="0" indent="0">
              <a:buNone/>
            </a:pPr>
            <a:r>
              <a:rPr lang="en-US" sz="1600" dirty="0"/>
              <a:t>3 level </a:t>
            </a:r>
            <a:r>
              <a:rPr lang="en-US" sz="1600" dirty="0" err="1"/>
              <a:t>arsitektur</a:t>
            </a:r>
            <a:r>
              <a:rPr lang="en-US" sz="1600" dirty="0"/>
              <a:t> basis data:</a:t>
            </a:r>
            <a:br>
              <a:rPr lang="en-US" sz="1600" dirty="0"/>
            </a:br>
            <a:endParaRPr lang="en-US" sz="1600" dirty="0"/>
          </a:p>
          <a:p>
            <a:pPr marL="0" indent="0">
              <a:buNone/>
            </a:pPr>
            <a:r>
              <a:rPr lang="en-US" sz="1600" b="1" dirty="0"/>
              <a:t>1. </a:t>
            </a:r>
            <a:r>
              <a:rPr lang="en-US" sz="1600" b="1" dirty="0" smtClean="0"/>
              <a:t>Level </a:t>
            </a:r>
            <a:r>
              <a:rPr lang="en-US" sz="1600" b="1" dirty="0" err="1" smtClean="0"/>
              <a:t>fisik</a:t>
            </a:r>
            <a:r>
              <a:rPr lang="en-US" sz="1600" b="1" dirty="0" smtClean="0"/>
              <a:t> / internal</a:t>
            </a:r>
            <a:r>
              <a:rPr lang="en-US" sz="1600" dirty="0"/>
              <a:t/>
            </a:r>
            <a:br>
              <a:rPr lang="en-US" sz="1600" dirty="0"/>
            </a:br>
            <a:r>
              <a:rPr lang="en-US" sz="1600" dirty="0"/>
              <a:t>Level </a:t>
            </a:r>
            <a:r>
              <a:rPr lang="en-US" sz="1600" dirty="0" err="1"/>
              <a:t>ini</a:t>
            </a:r>
            <a:r>
              <a:rPr lang="en-US" sz="1600" dirty="0"/>
              <a:t> </a:t>
            </a:r>
            <a:r>
              <a:rPr lang="en-US" sz="1600" dirty="0" err="1"/>
              <a:t>merupakan</a:t>
            </a:r>
            <a:r>
              <a:rPr lang="en-US" sz="1600" dirty="0"/>
              <a:t> level yang paling </a:t>
            </a:r>
            <a:r>
              <a:rPr lang="en-US" sz="1600" dirty="0" err="1"/>
              <a:t>rendah</a:t>
            </a:r>
            <a:r>
              <a:rPr lang="en-US" sz="1600" dirty="0"/>
              <a:t> yang </a:t>
            </a:r>
            <a:r>
              <a:rPr lang="en-US" sz="1600" dirty="0" err="1"/>
              <a:t>menggambarkan</a:t>
            </a:r>
            <a:r>
              <a:rPr lang="en-US" sz="1600" dirty="0"/>
              <a:t> </a:t>
            </a:r>
            <a:r>
              <a:rPr lang="en-US" sz="1600" dirty="0" err="1"/>
              <a:t>bagaimana</a:t>
            </a:r>
            <a:r>
              <a:rPr lang="en-US" sz="1600" dirty="0"/>
              <a:t> data </a:t>
            </a:r>
            <a:r>
              <a:rPr lang="en-US" sz="1600" dirty="0" err="1"/>
              <a:t>disimpan</a:t>
            </a:r>
            <a:r>
              <a:rPr lang="en-US" sz="1600" dirty="0"/>
              <a:t> </a:t>
            </a:r>
            <a:r>
              <a:rPr lang="en-US" sz="1600" dirty="0" err="1"/>
              <a:t>secara</a:t>
            </a:r>
            <a:r>
              <a:rPr lang="en-US" sz="1600" dirty="0"/>
              <a:t> </a:t>
            </a:r>
            <a:r>
              <a:rPr lang="en-US" sz="1600" dirty="0" err="1"/>
              <a:t>fisik</a:t>
            </a:r>
            <a:r>
              <a:rPr lang="en-US" sz="1600" dirty="0"/>
              <a:t>. Missal </a:t>
            </a:r>
            <a:r>
              <a:rPr lang="en-US" sz="1600" dirty="0" err="1"/>
              <a:t>kita</a:t>
            </a:r>
            <a:r>
              <a:rPr lang="en-US" sz="1600" dirty="0"/>
              <a:t> </a:t>
            </a:r>
            <a:r>
              <a:rPr lang="en-US" sz="1600" dirty="0" err="1"/>
              <a:t>mamiliki</a:t>
            </a:r>
            <a:r>
              <a:rPr lang="en-US" sz="1600" dirty="0"/>
              <a:t> data </a:t>
            </a:r>
            <a:r>
              <a:rPr lang="en-US" sz="1600" dirty="0" err="1"/>
              <a:t>pegawai</a:t>
            </a:r>
            <a:r>
              <a:rPr lang="en-US" sz="1600" dirty="0"/>
              <a:t>, data </a:t>
            </a:r>
            <a:r>
              <a:rPr lang="en-US" sz="1600" dirty="0" err="1"/>
              <a:t>tersebut</a:t>
            </a:r>
            <a:r>
              <a:rPr lang="en-US" sz="1600" dirty="0"/>
              <a:t> </a:t>
            </a:r>
            <a:r>
              <a:rPr lang="en-US" sz="1600" dirty="0" err="1"/>
              <a:t>disimpan</a:t>
            </a:r>
            <a:r>
              <a:rPr lang="en-US" sz="1600" dirty="0"/>
              <a:t> </a:t>
            </a:r>
            <a:r>
              <a:rPr lang="en-US" sz="1600" dirty="0" err="1"/>
              <a:t>didalam</a:t>
            </a:r>
            <a:r>
              <a:rPr lang="en-US" sz="1600" dirty="0"/>
              <a:t> disk </a:t>
            </a:r>
            <a:r>
              <a:rPr lang="en-US" sz="1600" dirty="0" err="1"/>
              <a:t>berdasarkan</a:t>
            </a:r>
            <a:r>
              <a:rPr lang="en-US" sz="1600" dirty="0"/>
              <a:t> </a:t>
            </a:r>
            <a:r>
              <a:rPr lang="en-US" sz="1600" dirty="0" err="1"/>
              <a:t>atribut-atribut</a:t>
            </a:r>
            <a:r>
              <a:rPr lang="en-US" sz="1600" dirty="0"/>
              <a:t> </a:t>
            </a:r>
            <a:r>
              <a:rPr lang="en-US" sz="1600" dirty="0" err="1"/>
              <a:t>didalamnya</a:t>
            </a:r>
            <a:r>
              <a:rPr lang="en-US" sz="1600" dirty="0" smtClean="0"/>
              <a:t>. </a:t>
            </a:r>
            <a:r>
              <a:rPr lang="en-US" sz="1600" dirty="0" err="1" smtClean="0"/>
              <a:t>Pada</a:t>
            </a:r>
            <a:r>
              <a:rPr lang="en-US" sz="1600" dirty="0" smtClean="0"/>
              <a:t> IBM DB2 </a:t>
            </a:r>
            <a:r>
              <a:rPr lang="en-US" sz="1600" b="1" dirty="0" smtClean="0"/>
              <a:t>data </a:t>
            </a:r>
            <a:r>
              <a:rPr lang="en-US" sz="1600" b="1" dirty="0" err="1" smtClean="0"/>
              <a:t>fisik</a:t>
            </a:r>
            <a:r>
              <a:rPr lang="en-US" sz="1600" b="1" dirty="0" smtClean="0"/>
              <a:t> </a:t>
            </a:r>
            <a:r>
              <a:rPr lang="en-US" sz="1600" b="1" dirty="0" err="1" smtClean="0"/>
              <a:t>dari</a:t>
            </a:r>
            <a:r>
              <a:rPr lang="en-US" sz="1600" b="1" dirty="0" smtClean="0"/>
              <a:t> database </a:t>
            </a:r>
            <a:r>
              <a:rPr lang="en-US" sz="1600" b="1" dirty="0" err="1" smtClean="0"/>
              <a:t>disimpan</a:t>
            </a:r>
            <a:r>
              <a:rPr lang="en-US" sz="1600" b="1" dirty="0" smtClean="0"/>
              <a:t> di DATAFILE </a:t>
            </a:r>
            <a:r>
              <a:rPr lang="en-US" sz="1600" dirty="0" smtClean="0"/>
              <a:t>yang </a:t>
            </a:r>
            <a:r>
              <a:rPr lang="en-US" sz="1600" dirty="0" err="1" smtClean="0"/>
              <a:t>terasosiasi</a:t>
            </a:r>
            <a:r>
              <a:rPr lang="en-US" sz="1600" dirty="0" smtClean="0"/>
              <a:t> </a:t>
            </a:r>
            <a:r>
              <a:rPr lang="en-US" sz="1600" dirty="0" err="1" smtClean="0"/>
              <a:t>pada</a:t>
            </a:r>
            <a:r>
              <a:rPr lang="en-US" sz="1600" dirty="0" smtClean="0"/>
              <a:t> tablespace.</a:t>
            </a:r>
            <a:endParaRPr lang="en-US" sz="1600" dirty="0"/>
          </a:p>
          <a:p>
            <a:pPr marL="0" indent="0">
              <a:buNone/>
            </a:pPr>
            <a:r>
              <a:rPr lang="en-US" sz="1600" dirty="0" smtClean="0"/>
              <a:t> </a:t>
            </a:r>
            <a:br>
              <a:rPr lang="en-US" sz="1600" dirty="0" smtClean="0"/>
            </a:br>
            <a:r>
              <a:rPr lang="en-US" sz="1600" b="1" dirty="0"/>
              <a:t>2. Level </a:t>
            </a:r>
            <a:r>
              <a:rPr lang="en-US" sz="1600" b="1" dirty="0" err="1" smtClean="0"/>
              <a:t>konseptual</a:t>
            </a:r>
            <a:r>
              <a:rPr lang="en-US" sz="1600" b="1" dirty="0" smtClean="0"/>
              <a:t> / </a:t>
            </a:r>
            <a:r>
              <a:rPr lang="en-US" sz="1600" b="1" dirty="0" err="1" smtClean="0"/>
              <a:t>logika</a:t>
            </a:r>
            <a:r>
              <a:rPr lang="en-US" sz="1600" dirty="0"/>
              <a:t/>
            </a:r>
            <a:br>
              <a:rPr lang="en-US" sz="1600" dirty="0"/>
            </a:br>
            <a:r>
              <a:rPr lang="en-US" sz="1600" dirty="0" err="1"/>
              <a:t>Pada</a:t>
            </a:r>
            <a:r>
              <a:rPr lang="en-US" sz="1600" dirty="0"/>
              <a:t> level </a:t>
            </a:r>
            <a:r>
              <a:rPr lang="en-US" sz="1600" dirty="0" err="1"/>
              <a:t>ini</a:t>
            </a:r>
            <a:r>
              <a:rPr lang="en-US" sz="1600" dirty="0"/>
              <a:t> </a:t>
            </a:r>
            <a:r>
              <a:rPr lang="en-US" sz="1600" dirty="0" err="1"/>
              <a:t>menggambarkan</a:t>
            </a:r>
            <a:r>
              <a:rPr lang="en-US" sz="1600" dirty="0"/>
              <a:t> basis data </a:t>
            </a:r>
            <a:r>
              <a:rPr lang="en-US" sz="1600" dirty="0" err="1"/>
              <a:t>pada</a:t>
            </a:r>
            <a:r>
              <a:rPr lang="en-US" sz="1600" dirty="0"/>
              <a:t> </a:t>
            </a:r>
            <a:r>
              <a:rPr lang="en-US" sz="1600" dirty="0" err="1"/>
              <a:t>hubungan</a:t>
            </a:r>
            <a:r>
              <a:rPr lang="en-US" sz="1600" dirty="0"/>
              <a:t> </a:t>
            </a:r>
            <a:r>
              <a:rPr lang="en-US" sz="1600" dirty="0" err="1"/>
              <a:t>atau</a:t>
            </a:r>
            <a:r>
              <a:rPr lang="en-US" sz="1600" dirty="0"/>
              <a:t> </a:t>
            </a:r>
            <a:r>
              <a:rPr lang="en-US" sz="1600" dirty="0" err="1"/>
              <a:t>relasi</a:t>
            </a:r>
            <a:r>
              <a:rPr lang="en-US" sz="1600" dirty="0"/>
              <a:t> </a:t>
            </a:r>
            <a:r>
              <a:rPr lang="en-US" sz="1600" dirty="0" err="1"/>
              <a:t>antar</a:t>
            </a:r>
            <a:r>
              <a:rPr lang="en-US" sz="1600" dirty="0"/>
              <a:t> </a:t>
            </a:r>
            <a:r>
              <a:rPr lang="en-US" sz="1600" dirty="0" err="1"/>
              <a:t>entitas</a:t>
            </a:r>
            <a:r>
              <a:rPr lang="en-US" sz="1600" dirty="0"/>
              <a:t> yang </a:t>
            </a:r>
            <a:r>
              <a:rPr lang="en-US" sz="1600" dirty="0" err="1"/>
              <a:t>biasanya</a:t>
            </a:r>
            <a:r>
              <a:rPr lang="en-US" sz="1600" dirty="0"/>
              <a:t> </a:t>
            </a:r>
            <a:r>
              <a:rPr lang="en-US" sz="1600" dirty="0" err="1"/>
              <a:t>digambarkan</a:t>
            </a:r>
            <a:r>
              <a:rPr lang="en-US" sz="1600" dirty="0"/>
              <a:t> </a:t>
            </a:r>
            <a:r>
              <a:rPr lang="en-US" sz="1600" dirty="0" err="1"/>
              <a:t>dengan</a:t>
            </a:r>
            <a:r>
              <a:rPr lang="en-US" sz="1600" dirty="0"/>
              <a:t> </a:t>
            </a:r>
            <a:r>
              <a:rPr lang="en-US" sz="1600" dirty="0" smtClean="0"/>
              <a:t>diagram-diagram/model. </a:t>
            </a:r>
            <a:r>
              <a:rPr lang="en-US" sz="1600" b="1" dirty="0" err="1" smtClean="0"/>
              <a:t>Tabel-tabel</a:t>
            </a:r>
            <a:r>
              <a:rPr lang="en-US" sz="1600" b="1" dirty="0" smtClean="0"/>
              <a:t> </a:t>
            </a:r>
            <a:r>
              <a:rPr lang="en-US" sz="1600" b="1" dirty="0" err="1" smtClean="0"/>
              <a:t>secara</a:t>
            </a:r>
            <a:r>
              <a:rPr lang="en-US" sz="1600" b="1" dirty="0" smtClean="0"/>
              <a:t>  logic </a:t>
            </a:r>
            <a:r>
              <a:rPr lang="en-US" sz="1600" b="1" dirty="0" err="1" smtClean="0"/>
              <a:t>disimpan</a:t>
            </a:r>
            <a:r>
              <a:rPr lang="en-US" sz="1600" b="1" dirty="0" smtClean="0"/>
              <a:t> di TABLESPACE.</a:t>
            </a:r>
            <a:endParaRPr lang="en-US" sz="1600" b="1" dirty="0"/>
          </a:p>
          <a:p>
            <a:pPr marL="0" indent="0">
              <a:buNone/>
            </a:pPr>
            <a:r>
              <a:rPr lang="en-US" sz="1600" dirty="0" smtClean="0"/>
              <a:t/>
            </a:r>
            <a:br>
              <a:rPr lang="en-US" sz="1600" dirty="0" smtClean="0"/>
            </a:br>
            <a:r>
              <a:rPr lang="en-US" sz="1600" b="1" dirty="0"/>
              <a:t>3. Level </a:t>
            </a:r>
            <a:r>
              <a:rPr lang="en-US" sz="1600" b="1" dirty="0" err="1"/>
              <a:t>pandangan</a:t>
            </a:r>
            <a:r>
              <a:rPr lang="en-US" sz="1600" b="1" dirty="0"/>
              <a:t> </a:t>
            </a:r>
            <a:r>
              <a:rPr lang="en-US" sz="1600" b="1" dirty="0" err="1"/>
              <a:t>pengguna</a:t>
            </a:r>
            <a:r>
              <a:rPr lang="en-US" sz="1600" b="1" dirty="0"/>
              <a:t> (User View Level</a:t>
            </a:r>
            <a:r>
              <a:rPr lang="en-US" sz="1600" b="1" dirty="0" smtClean="0"/>
              <a:t>) / </a:t>
            </a:r>
            <a:r>
              <a:rPr lang="en-US" sz="1600" b="1" dirty="0" err="1" smtClean="0"/>
              <a:t>Eksternal</a:t>
            </a:r>
            <a:r>
              <a:rPr lang="en-US" sz="1600" dirty="0"/>
              <a:t/>
            </a:r>
            <a:br>
              <a:rPr lang="en-US" sz="1600" dirty="0"/>
            </a:br>
            <a:r>
              <a:rPr lang="en-US" sz="1600" dirty="0"/>
              <a:t>Level </a:t>
            </a:r>
            <a:r>
              <a:rPr lang="en-US" sz="1600" dirty="0" err="1"/>
              <a:t>ini</a:t>
            </a:r>
            <a:r>
              <a:rPr lang="en-US" sz="1600" dirty="0"/>
              <a:t> </a:t>
            </a:r>
            <a:r>
              <a:rPr lang="en-US" sz="1600" dirty="0" err="1"/>
              <a:t>adalah</a:t>
            </a:r>
            <a:r>
              <a:rPr lang="en-US" sz="1600" dirty="0"/>
              <a:t> level </a:t>
            </a:r>
            <a:r>
              <a:rPr lang="en-US" sz="1600" dirty="0" err="1"/>
              <a:t>tertinggi</a:t>
            </a:r>
            <a:r>
              <a:rPr lang="en-US" sz="1600" dirty="0"/>
              <a:t> yang </a:t>
            </a:r>
            <a:r>
              <a:rPr lang="en-US" sz="1600" dirty="0" err="1"/>
              <a:t>menggambarkan</a:t>
            </a:r>
            <a:r>
              <a:rPr lang="en-US" sz="1600" dirty="0"/>
              <a:t> </a:t>
            </a:r>
            <a:r>
              <a:rPr lang="en-US" sz="1600" dirty="0" err="1"/>
              <a:t>sebagian</a:t>
            </a:r>
            <a:r>
              <a:rPr lang="en-US" sz="1600" dirty="0"/>
              <a:t> </a:t>
            </a:r>
            <a:r>
              <a:rPr lang="en-US" sz="1600" dirty="0" err="1"/>
              <a:t>saja</a:t>
            </a:r>
            <a:r>
              <a:rPr lang="en-US" sz="1600" dirty="0"/>
              <a:t> yang </a:t>
            </a:r>
            <a:r>
              <a:rPr lang="en-US" sz="1600" dirty="0" err="1"/>
              <a:t>dilihat</a:t>
            </a:r>
            <a:r>
              <a:rPr lang="en-US" sz="1600" dirty="0"/>
              <a:t> </a:t>
            </a:r>
            <a:r>
              <a:rPr lang="en-US" sz="1600" dirty="0" err="1"/>
              <a:t>dan</a:t>
            </a:r>
            <a:r>
              <a:rPr lang="en-US" sz="1600" dirty="0"/>
              <a:t> </a:t>
            </a:r>
            <a:r>
              <a:rPr lang="en-US" sz="1600" dirty="0" err="1"/>
              <a:t>dari</a:t>
            </a:r>
            <a:r>
              <a:rPr lang="en-US" sz="1600" dirty="0"/>
              <a:t> </a:t>
            </a:r>
            <a:r>
              <a:rPr lang="en-US" sz="1600" dirty="0" err="1"/>
              <a:t>keseluruhan</a:t>
            </a:r>
            <a:r>
              <a:rPr lang="en-US" sz="1600" dirty="0"/>
              <a:t> data base. Hal </a:t>
            </a:r>
            <a:r>
              <a:rPr lang="en-US" sz="1600" dirty="0" err="1"/>
              <a:t>ini</a:t>
            </a:r>
            <a:r>
              <a:rPr lang="en-US" sz="1600" dirty="0"/>
              <a:t> </a:t>
            </a:r>
            <a:r>
              <a:rPr lang="en-US" sz="1600" dirty="0" err="1"/>
              <a:t>desebabkan</a:t>
            </a:r>
            <a:r>
              <a:rPr lang="en-US" sz="1600" dirty="0"/>
              <a:t> </a:t>
            </a:r>
            <a:r>
              <a:rPr lang="en-US" sz="1600" dirty="0" err="1"/>
              <a:t>dari</a:t>
            </a:r>
            <a:r>
              <a:rPr lang="en-US" sz="1600" dirty="0"/>
              <a:t> </a:t>
            </a:r>
            <a:r>
              <a:rPr lang="en-US" sz="1600" dirty="0" err="1"/>
              <a:t>beberapa</a:t>
            </a:r>
            <a:r>
              <a:rPr lang="en-US" sz="1600" dirty="0"/>
              <a:t> </a:t>
            </a:r>
            <a:r>
              <a:rPr lang="en-US" sz="1600" dirty="0" err="1"/>
              <a:t>pengguna</a:t>
            </a:r>
            <a:r>
              <a:rPr lang="en-US" sz="1600" dirty="0"/>
              <a:t>(end </a:t>
            </a:r>
            <a:r>
              <a:rPr lang="en-US" sz="1600" dirty="0" err="1"/>
              <a:t>user,programmer,DBA</a:t>
            </a:r>
            <a:r>
              <a:rPr lang="en-US" sz="1600" dirty="0"/>
              <a:t>) </a:t>
            </a:r>
            <a:r>
              <a:rPr lang="en-US" sz="1600" dirty="0" err="1"/>
              <a:t>sesuai</a:t>
            </a:r>
            <a:r>
              <a:rPr lang="en-US" sz="1600" dirty="0"/>
              <a:t> </a:t>
            </a:r>
            <a:r>
              <a:rPr lang="en-US" sz="1600" dirty="0" err="1"/>
              <a:t>dengan</a:t>
            </a:r>
            <a:r>
              <a:rPr lang="en-US" sz="1600" dirty="0"/>
              <a:t> </a:t>
            </a:r>
            <a:r>
              <a:rPr lang="en-US" sz="1600" dirty="0" err="1"/>
              <a:t>bahasa</a:t>
            </a:r>
            <a:r>
              <a:rPr lang="en-US" sz="1600" dirty="0"/>
              <a:t> yang </a:t>
            </a:r>
            <a:r>
              <a:rPr lang="en-US" sz="1600" dirty="0" err="1"/>
              <a:t>digunakan</a:t>
            </a:r>
            <a:r>
              <a:rPr lang="en-US" sz="1600" dirty="0"/>
              <a:t> (</a:t>
            </a:r>
            <a:r>
              <a:rPr lang="en-US" sz="1600" dirty="0" err="1"/>
              <a:t>tidak</a:t>
            </a:r>
            <a:r>
              <a:rPr lang="en-US" sz="1600" dirty="0"/>
              <a:t> </a:t>
            </a:r>
            <a:r>
              <a:rPr lang="en-US" sz="1600" dirty="0" err="1"/>
              <a:t>semua</a:t>
            </a:r>
            <a:r>
              <a:rPr lang="en-US" sz="1600" dirty="0"/>
              <a:t> </a:t>
            </a:r>
            <a:r>
              <a:rPr lang="en-US" sz="1600" dirty="0" err="1"/>
              <a:t>dibutuhkan</a:t>
            </a:r>
            <a:r>
              <a:rPr lang="en-US" sz="1600" dirty="0" smtClean="0"/>
              <a:t>).</a:t>
            </a:r>
            <a:endParaRPr lang="en-US" sz="1600" dirty="0"/>
          </a:p>
          <a:p>
            <a:pPr marL="457200" indent="0">
              <a:buNone/>
            </a:pPr>
            <a:r>
              <a:rPr lang="en-US" sz="1600" dirty="0"/>
              <a:t>a. Programmer : </a:t>
            </a:r>
            <a:r>
              <a:rPr lang="en-US" sz="1600" dirty="0" err="1" smtClean="0"/>
              <a:t>bahaasa</a:t>
            </a:r>
            <a:r>
              <a:rPr lang="en-US" sz="1600" dirty="0" smtClean="0"/>
              <a:t> </a:t>
            </a:r>
            <a:r>
              <a:rPr lang="en-US" sz="1600" dirty="0"/>
              <a:t>yang </a:t>
            </a:r>
            <a:r>
              <a:rPr lang="en-US" sz="1600" dirty="0" err="1"/>
              <a:t>digunakan</a:t>
            </a:r>
            <a:r>
              <a:rPr lang="en-US" sz="1600" dirty="0"/>
              <a:t> </a:t>
            </a:r>
            <a:r>
              <a:rPr lang="en-US" sz="1600" dirty="0" err="1"/>
              <a:t>adalah</a:t>
            </a:r>
            <a:r>
              <a:rPr lang="en-US" sz="1600" dirty="0"/>
              <a:t> </a:t>
            </a:r>
            <a:r>
              <a:rPr lang="en-US" sz="1600" dirty="0" err="1"/>
              <a:t>bahasa</a:t>
            </a:r>
            <a:r>
              <a:rPr lang="en-US" sz="1600" dirty="0"/>
              <a:t> </a:t>
            </a:r>
            <a:r>
              <a:rPr lang="en-US" sz="1600" dirty="0" err="1"/>
              <a:t>pemrograman</a:t>
            </a:r>
            <a:r>
              <a:rPr lang="en-US" sz="1600" dirty="0"/>
              <a:t> </a:t>
            </a:r>
            <a:r>
              <a:rPr lang="en-US" sz="1600" dirty="0" err="1"/>
              <a:t>seperti</a:t>
            </a:r>
            <a:r>
              <a:rPr lang="en-US" sz="1600" dirty="0"/>
              <a:t> </a:t>
            </a:r>
            <a:r>
              <a:rPr lang="en-US" sz="1600" dirty="0" err="1"/>
              <a:t>Java,C,COBOL</a:t>
            </a:r>
            <a:r>
              <a:rPr lang="en-US" sz="1600" dirty="0"/>
              <a:t> </a:t>
            </a:r>
            <a:r>
              <a:rPr lang="en-US" sz="1600" dirty="0" err="1"/>
              <a:t>dll</a:t>
            </a:r>
            <a:r>
              <a:rPr lang="en-US" sz="1600" dirty="0" smtClean="0"/>
              <a:t>.</a:t>
            </a:r>
            <a:endParaRPr lang="en-US" sz="1600" dirty="0"/>
          </a:p>
          <a:p>
            <a:pPr marL="457200" indent="0">
              <a:buNone/>
            </a:pPr>
            <a:r>
              <a:rPr lang="en-US" sz="1600" dirty="0"/>
              <a:t>b. End user : </a:t>
            </a:r>
            <a:r>
              <a:rPr lang="en-US" sz="1600" dirty="0" err="1"/>
              <a:t>bahasa</a:t>
            </a:r>
            <a:r>
              <a:rPr lang="en-US" sz="1600" dirty="0"/>
              <a:t> yang </a:t>
            </a:r>
            <a:r>
              <a:rPr lang="en-US" sz="1600" dirty="0" err="1"/>
              <a:t>digunakan</a:t>
            </a:r>
            <a:r>
              <a:rPr lang="en-US" sz="1600" dirty="0"/>
              <a:t> </a:t>
            </a:r>
            <a:r>
              <a:rPr lang="en-US" sz="1600" dirty="0" err="1"/>
              <a:t>adalah</a:t>
            </a:r>
            <a:r>
              <a:rPr lang="en-US" sz="1600" dirty="0"/>
              <a:t> </a:t>
            </a:r>
            <a:r>
              <a:rPr lang="en-US" sz="1600" dirty="0" err="1"/>
              <a:t>bahasa</a:t>
            </a:r>
            <a:r>
              <a:rPr lang="en-US" sz="1600" dirty="0"/>
              <a:t> query </a:t>
            </a:r>
            <a:r>
              <a:rPr lang="en-US" sz="1600" dirty="0" err="1"/>
              <a:t>atau</a:t>
            </a:r>
            <a:r>
              <a:rPr lang="en-US" sz="1600" dirty="0"/>
              <a:t> </a:t>
            </a:r>
            <a:r>
              <a:rPr lang="en-US" sz="1600" dirty="0" err="1"/>
              <a:t>menggunakan</a:t>
            </a:r>
            <a:r>
              <a:rPr lang="en-US" sz="1600" dirty="0"/>
              <a:t> </a:t>
            </a:r>
            <a:r>
              <a:rPr lang="en-US" sz="1600" dirty="0" err="1"/>
              <a:t>fasilitas</a:t>
            </a:r>
            <a:r>
              <a:rPr lang="en-US" sz="1600" dirty="0"/>
              <a:t> yang </a:t>
            </a:r>
            <a:r>
              <a:rPr lang="en-US" sz="1600" dirty="0" err="1"/>
              <a:t>tersedia</a:t>
            </a:r>
            <a:r>
              <a:rPr lang="en-US" sz="1600" dirty="0"/>
              <a:t> </a:t>
            </a:r>
            <a:r>
              <a:rPr lang="en-US" sz="1600" dirty="0" err="1"/>
              <a:t>pada</a:t>
            </a:r>
            <a:r>
              <a:rPr lang="en-US" sz="1600" dirty="0"/>
              <a:t> program </a:t>
            </a:r>
            <a:r>
              <a:rPr lang="en-US" sz="1600" dirty="0" err="1"/>
              <a:t>aplikasi</a:t>
            </a:r>
            <a:r>
              <a:rPr lang="en-US" sz="1600" dirty="0"/>
              <a:t>. </a:t>
            </a:r>
            <a:r>
              <a:rPr lang="en-US" sz="1600" dirty="0" err="1"/>
              <a:t>Pada</a:t>
            </a:r>
            <a:r>
              <a:rPr lang="en-US" sz="1600" dirty="0"/>
              <a:t> level </a:t>
            </a:r>
            <a:r>
              <a:rPr lang="en-US" sz="1600" dirty="0" err="1"/>
              <a:t>ini</a:t>
            </a:r>
            <a:r>
              <a:rPr lang="en-US" sz="1600" dirty="0"/>
              <a:t> user </a:t>
            </a:r>
            <a:r>
              <a:rPr lang="en-US" sz="1600" dirty="0" err="1"/>
              <a:t>dibatasi</a:t>
            </a:r>
            <a:r>
              <a:rPr lang="en-US" sz="1600" dirty="0"/>
              <a:t> </a:t>
            </a:r>
            <a:r>
              <a:rPr lang="en-US" sz="1600" dirty="0" err="1"/>
              <a:t>pada</a:t>
            </a:r>
            <a:r>
              <a:rPr lang="en-US" sz="1600" dirty="0"/>
              <a:t> </a:t>
            </a:r>
            <a:r>
              <a:rPr lang="en-US" sz="1600" dirty="0" err="1"/>
              <a:t>perangkat</a:t>
            </a:r>
            <a:r>
              <a:rPr lang="en-US" sz="1600" dirty="0"/>
              <a:t> </a:t>
            </a:r>
            <a:r>
              <a:rPr lang="en-US" sz="1600" dirty="0" err="1"/>
              <a:t>keras</a:t>
            </a:r>
            <a:r>
              <a:rPr lang="en-US" sz="1600" dirty="0"/>
              <a:t> </a:t>
            </a:r>
            <a:r>
              <a:rPr lang="en-US" sz="1600" dirty="0" err="1"/>
              <a:t>maupun</a:t>
            </a:r>
            <a:r>
              <a:rPr lang="en-US" sz="1600" dirty="0"/>
              <a:t> </a:t>
            </a:r>
            <a:r>
              <a:rPr lang="en-US" sz="1600" dirty="0" err="1"/>
              <a:t>lunak</a:t>
            </a:r>
            <a:r>
              <a:rPr lang="en-US" sz="1600" dirty="0"/>
              <a:t> yang </a:t>
            </a:r>
            <a:r>
              <a:rPr lang="en-US" sz="1600" dirty="0" err="1"/>
              <a:t>digunakan</a:t>
            </a:r>
            <a:r>
              <a:rPr lang="en-US" sz="1600" dirty="0"/>
              <a:t> </a:t>
            </a:r>
            <a:r>
              <a:rPr lang="en-US" sz="1600" dirty="0" err="1"/>
              <a:t>pada</a:t>
            </a:r>
            <a:r>
              <a:rPr lang="en-US" sz="1600" dirty="0"/>
              <a:t> basis data</a:t>
            </a:r>
            <a:r>
              <a:rPr lang="en-US" sz="1600" dirty="0" smtClean="0"/>
              <a:t>.</a:t>
            </a:r>
            <a:endParaRPr lang="en-US" sz="1600" dirty="0"/>
          </a:p>
        </p:txBody>
      </p:sp>
    </p:spTree>
    <p:extLst>
      <p:ext uri="{BB962C8B-B14F-4D97-AF65-F5344CB8AC3E}">
        <p14:creationId xmlns:p14="http://schemas.microsoft.com/office/powerpoint/2010/main" val="414685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FOLLS</a:t>
            </a:r>
            <a:endParaRPr lang="en-US" dirty="0"/>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3886096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r>
              <a:rPr lang="en-US" dirty="0" smtClean="0"/>
              <a:t> Buffer Polls </a:t>
            </a:r>
            <a:r>
              <a:rPr lang="en-US" sz="2400" dirty="0" smtClean="0"/>
              <a:t>[1]</a:t>
            </a:r>
            <a:endParaRPr lang="en-US" sz="24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6250" y="1972469"/>
            <a:ext cx="8191500"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53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Membuat</a:t>
            </a:r>
            <a:r>
              <a:rPr lang="en-US" dirty="0" smtClean="0"/>
              <a:t> </a:t>
            </a:r>
            <a:r>
              <a:rPr lang="en-US" dirty="0" err="1" smtClean="0"/>
              <a:t>Bufferpool</a:t>
            </a:r>
            <a:r>
              <a:rPr lang="en-US" dirty="0" smtClean="0"/>
              <a:t> </a:t>
            </a:r>
            <a:r>
              <a:rPr lang="en-US" sz="2400" dirty="0" smtClean="0"/>
              <a:t>[2]</a:t>
            </a:r>
            <a:endParaRPr lang="en-US" sz="2400" dirty="0"/>
          </a:p>
        </p:txBody>
      </p:sp>
      <p:sp>
        <p:nvSpPr>
          <p:cNvPr id="4" name="Content Placeholder 3"/>
          <p:cNvSpPr txBox="1">
            <a:spLocks noGrp="1"/>
          </p:cNvSpPr>
          <p:nvPr>
            <p:ph idx="1"/>
          </p:nvPr>
        </p:nvSpPr>
        <p:spPr>
          <a:xfrm>
            <a:off x="457201" y="1600200"/>
            <a:ext cx="8229600" cy="4819781"/>
          </a:xfrm>
          <a:prstGeom prst="rect">
            <a:avLst/>
          </a:prstGeom>
          <a:noFill/>
        </p:spPr>
        <p:txBody>
          <a:bodyPr wrap="square" rtlCol="0">
            <a:spAutoFit/>
          </a:bodyPr>
          <a:lstStyle/>
          <a:p>
            <a:r>
              <a:rPr lang="en-US" sz="2400" dirty="0" err="1" smtClean="0"/>
              <a:t>Bufferpool</a:t>
            </a:r>
            <a:r>
              <a:rPr lang="en-US" sz="2400" dirty="0" smtClean="0"/>
              <a:t> </a:t>
            </a:r>
            <a:r>
              <a:rPr lang="en-US" sz="2400" dirty="0" err="1" smtClean="0"/>
              <a:t>adalah</a:t>
            </a:r>
            <a:r>
              <a:rPr lang="en-US" sz="2400" dirty="0" smtClean="0"/>
              <a:t> area </a:t>
            </a:r>
            <a:r>
              <a:rPr lang="en-US" sz="2400" dirty="0" err="1" smtClean="0"/>
              <a:t>memori</a:t>
            </a:r>
            <a:r>
              <a:rPr lang="en-US" sz="2400" dirty="0" smtClean="0"/>
              <a:t> </a:t>
            </a:r>
            <a:r>
              <a:rPr lang="en-US" sz="2400" dirty="0" err="1" smtClean="0"/>
              <a:t>utama</a:t>
            </a:r>
            <a:r>
              <a:rPr lang="en-US" sz="2400" dirty="0" smtClean="0"/>
              <a:t> yang </a:t>
            </a:r>
            <a:r>
              <a:rPr lang="en-US" sz="2400" dirty="0" err="1" smtClean="0"/>
              <a:t>telah</a:t>
            </a:r>
            <a:r>
              <a:rPr lang="en-US" sz="2400" dirty="0" smtClean="0"/>
              <a:t> </a:t>
            </a:r>
            <a:r>
              <a:rPr lang="en-US" sz="2400" dirty="0" err="1" smtClean="0"/>
              <a:t>dialokasikan</a:t>
            </a:r>
            <a:r>
              <a:rPr lang="en-US" sz="2400" dirty="0" smtClean="0"/>
              <a:t> </a:t>
            </a:r>
            <a:r>
              <a:rPr lang="en-US" sz="2400" dirty="0" err="1" smtClean="0"/>
              <a:t>oleh</a:t>
            </a:r>
            <a:r>
              <a:rPr lang="en-US" sz="2400" dirty="0" smtClean="0"/>
              <a:t> database manager </a:t>
            </a:r>
            <a:r>
              <a:rPr lang="en-US" sz="2400" dirty="0" err="1"/>
              <a:t>u</a:t>
            </a:r>
            <a:r>
              <a:rPr lang="en-US" sz="2400" dirty="0" err="1" smtClean="0"/>
              <a:t>ntuk</a:t>
            </a:r>
            <a:r>
              <a:rPr lang="en-US" sz="2400" dirty="0" smtClean="0"/>
              <a:t> </a:t>
            </a:r>
            <a:r>
              <a:rPr lang="en-US" sz="2400" dirty="0" err="1" smtClean="0"/>
              <a:t>tujuan</a:t>
            </a:r>
            <a:r>
              <a:rPr lang="en-US" sz="2400" dirty="0"/>
              <a:t>  </a:t>
            </a:r>
            <a:r>
              <a:rPr lang="en-US" sz="2400" dirty="0" err="1" smtClean="0"/>
              <a:t>menangkap</a:t>
            </a:r>
            <a:r>
              <a:rPr lang="en-US" sz="2400" dirty="0" smtClean="0"/>
              <a:t> </a:t>
            </a:r>
            <a:r>
              <a:rPr lang="en-US" sz="2400" dirty="0" err="1" smtClean="0"/>
              <a:t>tabel</a:t>
            </a:r>
            <a:r>
              <a:rPr lang="en-US" sz="2400" dirty="0" smtClean="0"/>
              <a:t> </a:t>
            </a:r>
            <a:r>
              <a:rPr lang="en-US" sz="2400" dirty="0" err="1" smtClean="0"/>
              <a:t>dan</a:t>
            </a:r>
            <a:r>
              <a:rPr lang="en-US" sz="2400" dirty="0" smtClean="0"/>
              <a:t> index data yang </a:t>
            </a:r>
            <a:r>
              <a:rPr lang="en-US" sz="2400" dirty="0" err="1" smtClean="0"/>
              <a:t>dibaca</a:t>
            </a:r>
            <a:r>
              <a:rPr lang="en-US" sz="2400" dirty="0" smtClean="0"/>
              <a:t> </a:t>
            </a:r>
            <a:r>
              <a:rPr lang="en-US" sz="2400" dirty="0" err="1" smtClean="0"/>
              <a:t>dari</a:t>
            </a:r>
            <a:r>
              <a:rPr lang="en-US" sz="2400" dirty="0" smtClean="0"/>
              <a:t> disk. [1]</a:t>
            </a:r>
          </a:p>
          <a:p>
            <a:r>
              <a:rPr lang="en-US" sz="2400" dirty="0" err="1" smtClean="0"/>
              <a:t>Besar</a:t>
            </a:r>
            <a:r>
              <a:rPr lang="en-US" sz="2400" dirty="0" smtClean="0"/>
              <a:t> </a:t>
            </a:r>
            <a:r>
              <a:rPr lang="en-US" sz="2400" dirty="0" err="1" smtClean="0"/>
              <a:t>bufferpool</a:t>
            </a:r>
            <a:r>
              <a:rPr lang="en-US" sz="2400" dirty="0" smtClean="0"/>
              <a:t> yang </a:t>
            </a:r>
            <a:r>
              <a:rPr lang="en-US" sz="2400" dirty="0" err="1" smtClean="0"/>
              <a:t>sesuai</a:t>
            </a:r>
            <a:r>
              <a:rPr lang="en-US" sz="2400" dirty="0" smtClean="0"/>
              <a:t> </a:t>
            </a:r>
            <a:r>
              <a:rPr lang="en-US" sz="2400" dirty="0" err="1" smtClean="0"/>
              <a:t>berguna</a:t>
            </a:r>
            <a:r>
              <a:rPr lang="en-US" sz="2400" dirty="0" smtClean="0"/>
              <a:t> </a:t>
            </a:r>
            <a:r>
              <a:rPr lang="en-US" sz="2400" dirty="0" err="1" smtClean="0"/>
              <a:t>untuk</a:t>
            </a:r>
            <a:r>
              <a:rPr lang="en-US" sz="2400" dirty="0" smtClean="0"/>
              <a:t> </a:t>
            </a:r>
            <a:r>
              <a:rPr lang="en-US" sz="2400" dirty="0" err="1" smtClean="0"/>
              <a:t>meningkatkan</a:t>
            </a:r>
            <a:r>
              <a:rPr lang="en-US" sz="2400" dirty="0" smtClean="0"/>
              <a:t> </a:t>
            </a:r>
            <a:r>
              <a:rPr lang="en-US" sz="2400" dirty="0" err="1" smtClean="0"/>
              <a:t>kinerja</a:t>
            </a:r>
            <a:r>
              <a:rPr lang="en-US" sz="2400" dirty="0" smtClean="0"/>
              <a:t> </a:t>
            </a:r>
            <a:r>
              <a:rPr lang="en-US" sz="2400" dirty="0" err="1" smtClean="0"/>
              <a:t>karena</a:t>
            </a:r>
            <a:r>
              <a:rPr lang="en-US" sz="2400" dirty="0" smtClean="0"/>
              <a:t> </a:t>
            </a:r>
            <a:r>
              <a:rPr lang="en-US" sz="2400" dirty="0" err="1" smtClean="0"/>
              <a:t>dapat</a:t>
            </a:r>
            <a:r>
              <a:rPr lang="en-US" sz="2400" dirty="0" smtClean="0"/>
              <a:t> </a:t>
            </a:r>
            <a:r>
              <a:rPr lang="en-US" sz="2400" dirty="0" err="1" smtClean="0"/>
              <a:t>mengurangi</a:t>
            </a:r>
            <a:r>
              <a:rPr lang="en-US" sz="2400" dirty="0" smtClean="0"/>
              <a:t> proses I/O </a:t>
            </a:r>
            <a:r>
              <a:rPr lang="en-US" sz="2400" dirty="0" err="1" smtClean="0"/>
              <a:t>dan</a:t>
            </a:r>
            <a:r>
              <a:rPr lang="en-US" sz="2400" dirty="0" smtClean="0"/>
              <a:t> </a:t>
            </a:r>
            <a:r>
              <a:rPr lang="en-US" sz="2400" dirty="0" err="1" smtClean="0"/>
              <a:t>optimasi</a:t>
            </a:r>
            <a:r>
              <a:rPr lang="en-US" sz="2400" dirty="0" smtClean="0"/>
              <a:t> </a:t>
            </a:r>
            <a:r>
              <a:rPr lang="en-US" sz="2400" dirty="0" err="1" smtClean="0"/>
              <a:t>pembacaan</a:t>
            </a:r>
            <a:r>
              <a:rPr lang="en-US" sz="2400" dirty="0" smtClean="0"/>
              <a:t> query.</a:t>
            </a:r>
          </a:p>
          <a:p>
            <a:endParaRPr lang="en-US" sz="2400" dirty="0" smtClean="0"/>
          </a:p>
          <a:p>
            <a:r>
              <a:rPr lang="en-US" sz="2400" dirty="0" err="1" smtClean="0"/>
              <a:t>Sebuah</a:t>
            </a:r>
            <a:r>
              <a:rPr lang="en-US" sz="2400" dirty="0" smtClean="0"/>
              <a:t> </a:t>
            </a:r>
            <a:r>
              <a:rPr lang="en-US" sz="2400" dirty="0" err="1" smtClean="0"/>
              <a:t>bufferpool</a:t>
            </a:r>
            <a:r>
              <a:rPr lang="en-US" sz="2400" dirty="0" smtClean="0"/>
              <a:t> </a:t>
            </a:r>
            <a:r>
              <a:rPr lang="en-US" sz="2400" dirty="0" err="1" smtClean="0"/>
              <a:t>dapat</a:t>
            </a:r>
            <a:r>
              <a:rPr lang="en-US" sz="2400" dirty="0"/>
              <a:t> </a:t>
            </a:r>
            <a:r>
              <a:rPr lang="en-US" sz="2400" dirty="0" err="1" smtClean="0"/>
              <a:t>digunakan</a:t>
            </a:r>
            <a:r>
              <a:rPr lang="en-US" sz="2400" dirty="0" smtClean="0"/>
              <a:t> </a:t>
            </a:r>
            <a:r>
              <a:rPr lang="en-US" sz="2400" dirty="0" err="1" smtClean="0"/>
              <a:t>untuk</a:t>
            </a:r>
            <a:r>
              <a:rPr lang="en-US" sz="2400" dirty="0" smtClean="0"/>
              <a:t> </a:t>
            </a:r>
            <a:r>
              <a:rPr lang="en-US" sz="2400" dirty="0" err="1" smtClean="0"/>
              <a:t>lebih</a:t>
            </a:r>
            <a:r>
              <a:rPr lang="en-US" sz="2400" dirty="0" smtClean="0"/>
              <a:t> </a:t>
            </a:r>
            <a:r>
              <a:rPr lang="en-US" sz="2400" dirty="0" err="1" smtClean="0"/>
              <a:t>dari</a:t>
            </a:r>
            <a:r>
              <a:rPr lang="en-US" sz="2400" dirty="0" smtClean="0"/>
              <a:t> </a:t>
            </a:r>
            <a:r>
              <a:rPr lang="en-US" sz="2400" dirty="0" err="1" smtClean="0"/>
              <a:t>satu</a:t>
            </a:r>
            <a:r>
              <a:rPr lang="en-US" sz="2400" dirty="0" smtClean="0"/>
              <a:t> tablespace. </a:t>
            </a:r>
            <a:r>
              <a:rPr lang="en-US" sz="2400" dirty="0" err="1" smtClean="0"/>
              <a:t>Tapi</a:t>
            </a:r>
            <a:r>
              <a:rPr lang="en-US" sz="2400" dirty="0" smtClean="0"/>
              <a:t> </a:t>
            </a:r>
            <a:r>
              <a:rPr lang="en-US" sz="2400" dirty="0" err="1" smtClean="0"/>
              <a:t>satu</a:t>
            </a:r>
            <a:r>
              <a:rPr lang="en-US" sz="2400" dirty="0" smtClean="0"/>
              <a:t> tablespace </a:t>
            </a:r>
            <a:r>
              <a:rPr lang="en-US" sz="2400" dirty="0" err="1" smtClean="0"/>
              <a:t>hanya</a:t>
            </a:r>
            <a:r>
              <a:rPr lang="en-US" sz="2400" dirty="0" smtClean="0"/>
              <a:t> </a:t>
            </a:r>
            <a:r>
              <a:rPr lang="en-US" sz="2400" dirty="0" err="1" smtClean="0"/>
              <a:t>dapat</a:t>
            </a:r>
            <a:r>
              <a:rPr lang="en-US" sz="2400" dirty="0" smtClean="0"/>
              <a:t> </a:t>
            </a:r>
            <a:r>
              <a:rPr lang="en-US" sz="2400" dirty="0" err="1" smtClean="0"/>
              <a:t>menggunakan</a:t>
            </a:r>
            <a:r>
              <a:rPr lang="en-US" sz="2400" dirty="0" smtClean="0"/>
              <a:t> </a:t>
            </a:r>
            <a:r>
              <a:rPr lang="en-US" sz="2400" dirty="0" err="1" smtClean="0"/>
              <a:t>satu</a:t>
            </a:r>
            <a:r>
              <a:rPr lang="en-US" sz="2400" dirty="0" smtClean="0"/>
              <a:t> </a:t>
            </a:r>
            <a:r>
              <a:rPr lang="en-US" sz="2400" dirty="0" err="1" smtClean="0"/>
              <a:t>bufferpool</a:t>
            </a:r>
            <a:r>
              <a:rPr lang="en-US" sz="2400" dirty="0" smtClean="0"/>
              <a:t>.</a:t>
            </a:r>
          </a:p>
          <a:p>
            <a:r>
              <a:rPr lang="en-US" sz="2400" dirty="0" err="1" smtClean="0"/>
              <a:t>Besarnya</a:t>
            </a:r>
            <a:r>
              <a:rPr lang="en-US" sz="2400" dirty="0" smtClean="0"/>
              <a:t> tablespace </a:t>
            </a:r>
            <a:r>
              <a:rPr lang="en-US" sz="2400" dirty="0" err="1" smtClean="0"/>
              <a:t>pagesize</a:t>
            </a:r>
            <a:r>
              <a:rPr lang="en-US" sz="2400" dirty="0" smtClean="0"/>
              <a:t> </a:t>
            </a:r>
            <a:r>
              <a:rPr lang="en-US" sz="2400" dirty="0" err="1" smtClean="0"/>
              <a:t>harus</a:t>
            </a:r>
            <a:r>
              <a:rPr lang="en-US" sz="2400" dirty="0" smtClean="0"/>
              <a:t> </a:t>
            </a:r>
            <a:r>
              <a:rPr lang="en-US" sz="2400" dirty="0" err="1" smtClean="0"/>
              <a:t>sama</a:t>
            </a:r>
            <a:r>
              <a:rPr lang="en-US" sz="2400" dirty="0" smtClean="0"/>
              <a:t> </a:t>
            </a:r>
            <a:r>
              <a:rPr lang="en-US" sz="2400" dirty="0" err="1" smtClean="0"/>
              <a:t>dengan</a:t>
            </a:r>
            <a:r>
              <a:rPr lang="en-US" sz="2400" dirty="0" smtClean="0"/>
              <a:t> </a:t>
            </a:r>
            <a:r>
              <a:rPr lang="en-US" sz="2400" dirty="0" err="1" smtClean="0"/>
              <a:t>bufferpool</a:t>
            </a:r>
            <a:r>
              <a:rPr lang="en-US" sz="2400" dirty="0" smtClean="0"/>
              <a:t> </a:t>
            </a:r>
            <a:r>
              <a:rPr lang="en-US" sz="2400" dirty="0" err="1" smtClean="0"/>
              <a:t>pagesize</a:t>
            </a:r>
            <a:r>
              <a:rPr lang="en-US" sz="2400" dirty="0" smtClean="0"/>
              <a:t>.</a:t>
            </a:r>
          </a:p>
        </p:txBody>
      </p:sp>
    </p:spTree>
    <p:extLst>
      <p:ext uri="{BB962C8B-B14F-4D97-AF65-F5344CB8AC3E}">
        <p14:creationId xmlns:p14="http://schemas.microsoft.com/office/powerpoint/2010/main" val="3044249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853</Words>
  <Application>Microsoft Office PowerPoint</Application>
  <PresentationFormat>On-screen Show (4:3)</PresentationFormat>
  <Paragraphs>91</Paragraphs>
  <Slides>30</Slides>
  <Notes>2</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Office Theme</vt:lpstr>
      <vt:lpstr>Slipstream</vt:lpstr>
      <vt:lpstr>DATABASE ADMINISTRATION</vt:lpstr>
      <vt:lpstr>DATABASE</vt:lpstr>
      <vt:lpstr>DATABASE [1]</vt:lpstr>
      <vt:lpstr>Definisi Database [1]</vt:lpstr>
      <vt:lpstr>Arsitektur Database [3]</vt:lpstr>
      <vt:lpstr>Arsitektur Database [3]</vt:lpstr>
      <vt:lpstr>BUFFER FOLLS</vt:lpstr>
      <vt:lpstr>Definisi Buffer Polls [1]</vt:lpstr>
      <vt:lpstr>Membuat Bufferpool [2]</vt:lpstr>
      <vt:lpstr>Membuat Bufferpool [2]</vt:lpstr>
      <vt:lpstr>CREATE BUFFERPOOL</vt:lpstr>
      <vt:lpstr>Syntax [1]</vt:lpstr>
      <vt:lpstr>Syntax [1]</vt:lpstr>
      <vt:lpstr>CONTOH</vt:lpstr>
      <vt:lpstr>Penting Memperhatikan PAGE SIZE</vt:lpstr>
      <vt:lpstr>TABLESPACE</vt:lpstr>
      <vt:lpstr>Database &amp; Tablespace</vt:lpstr>
      <vt:lpstr>Tablespace</vt:lpstr>
      <vt:lpstr>Tablespace, Container, Extend, Data Page</vt:lpstr>
      <vt:lpstr>Container &amp; Table spaces</vt:lpstr>
      <vt:lpstr>PowerPoint Presentation</vt:lpstr>
      <vt:lpstr>CREATING TABLE SPACES</vt:lpstr>
      <vt:lpstr>CONTOH CREATE TABLESPACE</vt:lpstr>
      <vt:lpstr>CREATE TABLESPACE statement</vt:lpstr>
      <vt:lpstr>PowerPoint Presentation</vt:lpstr>
      <vt:lpstr>PowerPoint Presentation</vt:lpstr>
      <vt:lpstr>PowerPoint Presentation</vt:lpstr>
      <vt:lpstr>Contoh</vt:lpstr>
      <vt:lpstr>Beberapa Jenis Tablespace [2]</vt:lpstr>
      <vt:lpstr>Sumber: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ADMINISTRATION</dc:title>
  <dc:creator>user</dc:creator>
  <cp:lastModifiedBy>user</cp:lastModifiedBy>
  <cp:revision>28</cp:revision>
  <dcterms:created xsi:type="dcterms:W3CDTF">2016-10-18T12:52:15Z</dcterms:created>
  <dcterms:modified xsi:type="dcterms:W3CDTF">2016-10-18T16:07:12Z</dcterms:modified>
</cp:coreProperties>
</file>