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0" r:id="rId4"/>
    <p:sldId id="271" r:id="rId5"/>
    <p:sldId id="273" r:id="rId6"/>
    <p:sldId id="274" r:id="rId7"/>
    <p:sldId id="275" r:id="rId8"/>
    <p:sldId id="276" r:id="rId9"/>
    <p:sldId id="277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6470" autoAdjust="0"/>
  </p:normalViewPr>
  <p:slideViewPr>
    <p:cSldViewPr showGuides="1">
      <p:cViewPr>
        <p:scale>
          <a:sx n="70" d="100"/>
          <a:sy n="70" d="100"/>
        </p:scale>
        <p:origin x="18" y="234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pPr/>
              <a:t>9/26/2018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pPr/>
              <a:t>9/26/2018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0237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41477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35436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5067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25637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40504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01549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70301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8263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0083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572858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Design in Data Warehouse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8128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Implementing a physical data model </a:t>
            </a:r>
            <a:r>
              <a:rPr lang="en-US" dirty="0">
                <a:solidFill>
                  <a:srgbClr val="FF0000"/>
                </a:solidFill>
              </a:rPr>
              <a:t>transforms the physical data model into </a:t>
            </a:r>
            <a:r>
              <a:rPr lang="en-US" dirty="0" smtClean="0">
                <a:solidFill>
                  <a:srgbClr val="FF0000"/>
                </a:solidFill>
              </a:rPr>
              <a:t>a physical </a:t>
            </a:r>
            <a:r>
              <a:rPr lang="en-US" dirty="0">
                <a:solidFill>
                  <a:srgbClr val="FF0000"/>
                </a:solidFill>
              </a:rPr>
              <a:t>database by generating the SQL data definition language (DDL)</a:t>
            </a:r>
            <a:r>
              <a:rPr lang="en-US" dirty="0"/>
              <a:t> script </a:t>
            </a:r>
            <a:r>
              <a:rPr lang="en-US" dirty="0" smtClean="0"/>
              <a:t>to create </a:t>
            </a:r>
            <a:r>
              <a:rPr lang="en-US" dirty="0"/>
              <a:t>all the objects in the </a:t>
            </a:r>
            <a:r>
              <a:rPr lang="en-US" dirty="0" smtClean="0"/>
              <a:t>database</a:t>
            </a:r>
          </a:p>
          <a:p>
            <a:r>
              <a:rPr lang="en-US" dirty="0"/>
              <a:t>After you implement a physical data model in a production environment </a:t>
            </a:r>
            <a:r>
              <a:rPr lang="en-US" dirty="0" smtClean="0"/>
              <a:t>and populate </a:t>
            </a:r>
            <a:r>
              <a:rPr lang="en-US" dirty="0"/>
              <a:t>it with data, the ability to change the implementation is limited </a:t>
            </a:r>
            <a:r>
              <a:rPr lang="en-US" dirty="0" smtClean="0"/>
              <a:t>because of </a:t>
            </a:r>
            <a:r>
              <a:rPr lang="en-US" dirty="0"/>
              <a:t>the data volumes in a data warehouse production environment.</a:t>
            </a:r>
          </a:p>
          <a:p>
            <a:r>
              <a:rPr lang="en-US" dirty="0"/>
              <a:t>The main goal of physical data warehouse design is good query performance. </a:t>
            </a:r>
            <a:r>
              <a:rPr lang="en-US" dirty="0" smtClean="0"/>
              <a:t>This goal </a:t>
            </a:r>
            <a:r>
              <a:rPr lang="en-US" dirty="0"/>
              <a:t>is achieved by facilitating collocated queries and evenly distributing </a:t>
            </a:r>
            <a:r>
              <a:rPr lang="en-US" dirty="0" smtClean="0"/>
              <a:t>data across </a:t>
            </a:r>
            <a:r>
              <a:rPr lang="en-US" dirty="0"/>
              <a:t>all the </a:t>
            </a:r>
            <a:r>
              <a:rPr lang="en-US" dirty="0">
                <a:solidFill>
                  <a:srgbClr val="FF0000"/>
                </a:solidFill>
              </a:rPr>
              <a:t>database partitions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physical data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2720738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areas of physical data warehouse </a:t>
            </a:r>
            <a:r>
              <a:rPr lang="en-US" dirty="0" smtClean="0"/>
              <a:t>design:</a:t>
            </a:r>
          </a:p>
          <a:p>
            <a:pPr lvl="1"/>
            <a:r>
              <a:rPr lang="en-US" dirty="0" err="1" smtClean="0"/>
              <a:t>Bufferpools</a:t>
            </a:r>
            <a:endParaRPr lang="en-US" dirty="0" smtClean="0"/>
          </a:p>
          <a:p>
            <a:pPr lvl="1"/>
            <a:r>
              <a:rPr lang="en-US" dirty="0" smtClean="0"/>
              <a:t>Table spaces</a:t>
            </a:r>
          </a:p>
          <a:p>
            <a:pPr lvl="1"/>
            <a:r>
              <a:rPr lang="en-US" dirty="0" smtClean="0"/>
              <a:t>Tables</a:t>
            </a:r>
            <a:endParaRPr lang="en-US" dirty="0"/>
          </a:p>
          <a:p>
            <a:pPr lvl="1"/>
            <a:r>
              <a:rPr lang="en-US" dirty="0" smtClean="0"/>
              <a:t>Indexes</a:t>
            </a:r>
            <a:endParaRPr lang="en-US" dirty="0"/>
          </a:p>
          <a:p>
            <a:pPr lvl="1"/>
            <a:r>
              <a:rPr lang="en-US" dirty="0" smtClean="0"/>
              <a:t>Range </a:t>
            </a:r>
            <a:r>
              <a:rPr lang="en-US" dirty="0"/>
              <a:t>partition </a:t>
            </a:r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MDC tables (multidimensional clustering)</a:t>
            </a:r>
          </a:p>
          <a:p>
            <a:pPr lvl="1"/>
            <a:r>
              <a:rPr lang="en-US" dirty="0" smtClean="0"/>
              <a:t>Materialized </a:t>
            </a:r>
            <a:r>
              <a:rPr lang="en-US" dirty="0"/>
              <a:t>query tables (aggregated or replicated)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a physical data </a:t>
            </a:r>
            <a:r>
              <a:rPr lang="en-US" dirty="0" smtClean="0"/>
              <a:t>model, Cont’d…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959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table space physically groups one or more database objects for the purposes </a:t>
            </a:r>
            <a:r>
              <a:rPr lang="en-US" dirty="0" smtClean="0"/>
              <a:t>of common </a:t>
            </a:r>
            <a:r>
              <a:rPr lang="en-US" dirty="0"/>
              <a:t>configuration and application of maintenance operations</a:t>
            </a:r>
            <a:r>
              <a:rPr lang="en-US" dirty="0" smtClean="0"/>
              <a:t>.</a:t>
            </a:r>
          </a:p>
          <a:p>
            <a:r>
              <a:rPr lang="en-US" dirty="0"/>
              <a:t>Good table space design has a significant effect in reducing processor, </a:t>
            </a:r>
            <a:r>
              <a:rPr lang="en-US" dirty="0" smtClean="0"/>
              <a:t>I/O, network</a:t>
            </a:r>
            <a:r>
              <a:rPr lang="en-US" dirty="0"/>
              <a:t>, and memory resources required for query performance and </a:t>
            </a:r>
            <a:r>
              <a:rPr lang="en-US" dirty="0" smtClean="0"/>
              <a:t>maintenance operations</a:t>
            </a:r>
          </a:p>
          <a:p>
            <a:r>
              <a:rPr lang="en-US" dirty="0"/>
              <a:t>Consider creating separate table spaces for the following database objects:</a:t>
            </a:r>
          </a:p>
          <a:p>
            <a:pPr lvl="1"/>
            <a:r>
              <a:rPr lang="en-US" dirty="0" smtClean="0"/>
              <a:t>Staging </a:t>
            </a:r>
            <a:r>
              <a:rPr lang="en-US" dirty="0"/>
              <a:t>tables</a:t>
            </a:r>
          </a:p>
          <a:p>
            <a:pPr lvl="1"/>
            <a:r>
              <a:rPr lang="en-US" dirty="0" smtClean="0"/>
              <a:t>Indexes</a:t>
            </a:r>
            <a:endParaRPr lang="en-US" dirty="0"/>
          </a:p>
          <a:p>
            <a:pPr lvl="1"/>
            <a:r>
              <a:rPr lang="en-US" dirty="0" smtClean="0"/>
              <a:t>Materialized </a:t>
            </a:r>
            <a:r>
              <a:rPr lang="en-US" dirty="0"/>
              <a:t>query tables (MQTs)</a:t>
            </a:r>
          </a:p>
          <a:p>
            <a:pPr lvl="1"/>
            <a:r>
              <a:rPr lang="en-US" dirty="0" smtClean="0"/>
              <a:t>Table </a:t>
            </a:r>
            <a:r>
              <a:rPr lang="en-US" dirty="0"/>
              <a:t>data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partitions in ranged partitioned tables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space design effect on query performance</a:t>
            </a:r>
          </a:p>
        </p:txBody>
      </p:sp>
    </p:spTree>
    <p:extLst>
      <p:ext uri="{BB962C8B-B14F-4D97-AF65-F5344CB8AC3E}">
        <p14:creationId xmlns:p14="http://schemas.microsoft.com/office/powerpoint/2010/main" xmlns="" val="1624619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 </a:t>
            </a:r>
            <a:r>
              <a:rPr lang="en-US" dirty="0"/>
              <a:t>a descriptive name for your table spaces.</a:t>
            </a:r>
          </a:p>
          <a:p>
            <a:r>
              <a:rPr lang="en-US" dirty="0" smtClean="0"/>
              <a:t>Include </a:t>
            </a:r>
            <a:r>
              <a:rPr lang="en-US" dirty="0"/>
              <a:t>the database partition group name in the table space name.</a:t>
            </a:r>
          </a:p>
          <a:p>
            <a:r>
              <a:rPr lang="en-US" dirty="0" smtClean="0"/>
              <a:t>Enable </a:t>
            </a:r>
            <a:r>
              <a:rPr lang="en-US" dirty="0"/>
              <a:t>the </a:t>
            </a:r>
            <a:r>
              <a:rPr lang="en-US" dirty="0" err="1"/>
              <a:t>autoresize</a:t>
            </a:r>
            <a:r>
              <a:rPr lang="en-US" dirty="0"/>
              <a:t> capability for table spaces that can grow in size. If a </a:t>
            </a:r>
            <a:r>
              <a:rPr lang="en-US" dirty="0" smtClean="0"/>
              <a:t>table space </a:t>
            </a:r>
            <a:r>
              <a:rPr lang="en-US" dirty="0"/>
              <a:t>is nearly full, this capability automatically increases the size by </a:t>
            </a:r>
            <a:r>
              <a:rPr lang="en-US" dirty="0" smtClean="0"/>
              <a:t>the predefined </a:t>
            </a:r>
            <a:r>
              <a:rPr lang="en-US" dirty="0"/>
              <a:t>amount or percentage that you specified.</a:t>
            </a:r>
          </a:p>
          <a:p>
            <a:r>
              <a:rPr lang="en-US" dirty="0" smtClean="0"/>
              <a:t>Explicitly specify a partition </a:t>
            </a:r>
            <a:r>
              <a:rPr lang="en-US" dirty="0"/>
              <a:t>group to avoid having table spaces created in </a:t>
            </a:r>
            <a:r>
              <a:rPr lang="en-US" dirty="0" smtClean="0"/>
              <a:t>the default </a:t>
            </a:r>
            <a:r>
              <a:rPr lang="en-US" dirty="0"/>
              <a:t>partition group.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When creating table spaces, use the following guidelines: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1012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important consideration in designing tables spaces and buffer pools is the </a:t>
            </a:r>
            <a:r>
              <a:rPr lang="en-US" dirty="0" smtClean="0"/>
              <a:t>page size</a:t>
            </a:r>
            <a:r>
              <a:rPr lang="en-US" dirty="0"/>
              <a:t>. </a:t>
            </a:r>
          </a:p>
          <a:p>
            <a:r>
              <a:rPr lang="en-US" dirty="0" smtClean="0"/>
              <a:t>DB2 databases </a:t>
            </a:r>
            <a:r>
              <a:rPr lang="en-US" dirty="0"/>
              <a:t>support page sizes of 4 KB, 8 KB, 16 KB, and 32 KB for </a:t>
            </a:r>
            <a:r>
              <a:rPr lang="en-US" dirty="0" smtClean="0"/>
              <a:t>table spaces </a:t>
            </a:r>
            <a:r>
              <a:rPr lang="en-US" dirty="0"/>
              <a:t>and buffer </a:t>
            </a:r>
            <a:r>
              <a:rPr lang="en-US" dirty="0" smtClean="0"/>
              <a:t>pools, Oracle 2KB, 4 </a:t>
            </a:r>
            <a:r>
              <a:rPr lang="en-US" dirty="0"/>
              <a:t>KB, 8 KB, 16 KB, and 32 KB </a:t>
            </a:r>
            <a:r>
              <a:rPr lang="en-US" dirty="0" smtClean="0"/>
              <a:t>.</a:t>
            </a:r>
          </a:p>
          <a:p>
            <a:r>
              <a:rPr lang="en-US" dirty="0"/>
              <a:t>In a data warehouse environment, large number of rows are fetched, </a:t>
            </a:r>
            <a:r>
              <a:rPr lang="en-US" dirty="0" smtClean="0"/>
              <a:t>particularly from </a:t>
            </a:r>
            <a:r>
              <a:rPr lang="en-US" dirty="0"/>
              <a:t>the fact table, in order to answer </a:t>
            </a:r>
            <a:r>
              <a:rPr lang="en-US" dirty="0" smtClean="0"/>
              <a:t>queries</a:t>
            </a:r>
          </a:p>
          <a:p>
            <a:r>
              <a:rPr lang="en-US" dirty="0"/>
              <a:t>Use one or, at most, two different </a:t>
            </a:r>
            <a:r>
              <a:rPr lang="en-US" dirty="0" smtClean="0"/>
              <a:t>page sizes </a:t>
            </a:r>
            <a:r>
              <a:rPr lang="en-US" dirty="0"/>
              <a:t>for all table spaces. For example, </a:t>
            </a:r>
            <a:r>
              <a:rPr lang="en-US" dirty="0">
                <a:solidFill>
                  <a:srgbClr val="FF0000"/>
                </a:solidFill>
              </a:rPr>
              <a:t>create all table spaces with a 16 KB </a:t>
            </a:r>
            <a:r>
              <a:rPr lang="en-US" dirty="0" smtClean="0">
                <a:solidFill>
                  <a:srgbClr val="FF0000"/>
                </a:solidFill>
              </a:rPr>
              <a:t>page size</a:t>
            </a:r>
            <a:r>
              <a:rPr lang="en-US" dirty="0">
                <a:solidFill>
                  <a:srgbClr val="FF0000"/>
                </a:solidFill>
              </a:rPr>
              <a:t>, a 32 KB page size, </a:t>
            </a:r>
            <a:r>
              <a:rPr lang="en-US" dirty="0"/>
              <a:t>or both page sizes for databases that need one large </a:t>
            </a:r>
            <a:r>
              <a:rPr lang="en-US" dirty="0" smtClean="0"/>
              <a:t>table space </a:t>
            </a:r>
            <a:r>
              <a:rPr lang="en-US" dirty="0"/>
              <a:t>and another smaller table space.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Use </a:t>
            </a:r>
            <a:r>
              <a:rPr lang="en-US" b="1" dirty="0">
                <a:solidFill>
                  <a:srgbClr val="FF0000"/>
                </a:solidFill>
              </a:rPr>
              <a:t>only one buffer pool for all the </a:t>
            </a:r>
            <a:r>
              <a:rPr lang="en-US" b="1" dirty="0" smtClean="0">
                <a:solidFill>
                  <a:srgbClr val="FF0000"/>
                </a:solidFill>
              </a:rPr>
              <a:t>table spaces </a:t>
            </a:r>
            <a:r>
              <a:rPr lang="en-US" b="1" dirty="0">
                <a:solidFill>
                  <a:srgbClr val="FF0000"/>
                </a:solidFill>
              </a:rPr>
              <a:t>of the same page size.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buffer pool and table space page size</a:t>
            </a:r>
          </a:p>
        </p:txBody>
      </p:sp>
    </p:spTree>
    <p:extLst>
      <p:ext uri="{BB962C8B-B14F-4D97-AF65-F5344CB8AC3E}">
        <p14:creationId xmlns:p14="http://schemas.microsoft.com/office/powerpoint/2010/main" xmlns="" val="3657410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5212" y="1828800"/>
            <a:ext cx="8686801" cy="46482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:</a:t>
            </a:r>
            <a:endParaRPr lang="en-US" sz="2800" dirty="0" smtClean="0"/>
          </a:p>
          <a:p>
            <a:pPr lvl="0"/>
            <a:r>
              <a:rPr lang="en-US" dirty="0" err="1" smtClean="0"/>
              <a:t>Implementasikan</a:t>
            </a:r>
            <a:r>
              <a:rPr lang="en-US" dirty="0" smtClean="0"/>
              <a:t> STAR SCHEMA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DBMS (</a:t>
            </a:r>
            <a:r>
              <a:rPr lang="en-US" dirty="0" err="1" smtClean="0"/>
              <a:t>Tuliskan</a:t>
            </a:r>
            <a:r>
              <a:rPr lang="en-US" dirty="0" smtClean="0"/>
              <a:t> DDL)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 :</a:t>
            </a:r>
            <a:endParaRPr lang="en-US" sz="2800" dirty="0" smtClean="0"/>
          </a:p>
          <a:p>
            <a:pPr lvl="1"/>
            <a:r>
              <a:rPr lang="en-US" dirty="0" err="1" smtClean="0"/>
              <a:t>Tabel</a:t>
            </a:r>
            <a:r>
              <a:rPr lang="en-US" dirty="0" smtClean="0"/>
              <a:t> DIMENSI </a:t>
            </a:r>
            <a:r>
              <a:rPr lang="en-US" dirty="0" err="1" smtClean="0"/>
              <a:t>diletakkan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schema </a:t>
            </a:r>
            <a:r>
              <a:rPr lang="en-US" dirty="0" smtClean="0"/>
              <a:t>“DIMENSI”</a:t>
            </a:r>
            <a:endParaRPr lang="en-US" sz="2400" dirty="0" smtClean="0"/>
          </a:p>
          <a:p>
            <a:pPr lvl="1"/>
            <a:r>
              <a:rPr lang="en-US" dirty="0" smtClean="0"/>
              <a:t>Table FAKTA </a:t>
            </a:r>
            <a:r>
              <a:rPr lang="en-US" dirty="0" err="1" smtClean="0"/>
              <a:t>diletakkan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schema </a:t>
            </a:r>
            <a:r>
              <a:rPr lang="en-US" dirty="0" smtClean="0"/>
              <a:t>“AKADEMIK”</a:t>
            </a:r>
            <a:endParaRPr lang="en-US" dirty="0" smtClean="0"/>
          </a:p>
          <a:p>
            <a:pPr lvl="1"/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tablespace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pagesize</a:t>
            </a:r>
            <a:r>
              <a:rPr lang="en-US" dirty="0" smtClean="0"/>
              <a:t> 32 KB</a:t>
            </a:r>
          </a:p>
          <a:p>
            <a:pPr lvl="1"/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TABLESPACE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en-US" sz="2400" dirty="0" smtClean="0"/>
          </a:p>
          <a:p>
            <a:pPr lvl="2"/>
            <a:r>
              <a:rPr lang="en-US" dirty="0" smtClean="0"/>
              <a:t>TABLESPACE </a:t>
            </a:r>
            <a:r>
              <a:rPr lang="en-US" dirty="0" err="1" smtClean="0"/>
              <a:t>untuk</a:t>
            </a:r>
            <a:r>
              <a:rPr lang="en-US" dirty="0" smtClean="0"/>
              <a:t> table DIMENSI :</a:t>
            </a:r>
            <a:endParaRPr lang="en-US" sz="2000" dirty="0" smtClean="0"/>
          </a:p>
          <a:p>
            <a:pPr lvl="3"/>
            <a:r>
              <a:rPr lang="en-US" dirty="0" smtClean="0"/>
              <a:t>TBSDIMREG1 </a:t>
            </a:r>
            <a:r>
              <a:rPr lang="en-US" dirty="0" smtClean="0"/>
              <a:t>-&gt;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regular data</a:t>
            </a:r>
            <a:endParaRPr lang="en-US" sz="1800" dirty="0" smtClean="0"/>
          </a:p>
          <a:p>
            <a:pPr lvl="3"/>
            <a:r>
              <a:rPr lang="en-US" dirty="0" smtClean="0"/>
              <a:t>TBSDIMIDX1 -&gt;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index data</a:t>
            </a:r>
            <a:endParaRPr lang="en-US" sz="1800" dirty="0" smtClean="0"/>
          </a:p>
          <a:p>
            <a:pPr lvl="3"/>
            <a:r>
              <a:rPr lang="en-US" dirty="0" smtClean="0"/>
              <a:t>TBSDIMLRG1 -&gt;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LOB data</a:t>
            </a:r>
            <a:endParaRPr lang="en-US" sz="1800" dirty="0" smtClean="0"/>
          </a:p>
          <a:p>
            <a:pPr lvl="2"/>
            <a:r>
              <a:rPr lang="en-US" dirty="0" smtClean="0"/>
              <a:t>TABLESPACE </a:t>
            </a:r>
            <a:r>
              <a:rPr lang="en-US" dirty="0" err="1" smtClean="0"/>
              <a:t>untuk</a:t>
            </a:r>
            <a:r>
              <a:rPr lang="en-US" dirty="0" smtClean="0"/>
              <a:t> table FAKTA :</a:t>
            </a:r>
            <a:endParaRPr lang="en-US" sz="2000" dirty="0" smtClean="0"/>
          </a:p>
          <a:p>
            <a:pPr lvl="3"/>
            <a:r>
              <a:rPr lang="en-US" dirty="0" smtClean="0"/>
              <a:t>TBSFACTREG1 -&gt;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regular data</a:t>
            </a:r>
            <a:endParaRPr lang="en-US" sz="1800" dirty="0" smtClean="0"/>
          </a:p>
          <a:p>
            <a:pPr lvl="3"/>
            <a:r>
              <a:rPr lang="en-US" dirty="0" smtClean="0"/>
              <a:t>TBSFACTIDX1 </a:t>
            </a:r>
            <a:r>
              <a:rPr lang="en-US" dirty="0" smtClean="0"/>
              <a:t>-&gt;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index data</a:t>
            </a:r>
            <a:endParaRPr lang="en-US" sz="1800" dirty="0" smtClean="0"/>
          </a:p>
          <a:p>
            <a:pPr lvl="3"/>
            <a:r>
              <a:rPr lang="en-US" dirty="0" smtClean="0"/>
              <a:t>TBSFACTLRG1 -&gt;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LOB data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Create Physical DDL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Skema</a:t>
            </a:r>
            <a:r>
              <a:rPr lang="en-US" dirty="0" smtClean="0"/>
              <a:t> STAR Schema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db designer</a:t>
            </a:r>
          </a:p>
          <a:p>
            <a:r>
              <a:rPr lang="en-US" dirty="0" smtClean="0"/>
              <a:t>2. Create Schema </a:t>
            </a:r>
          </a:p>
          <a:p>
            <a:r>
              <a:rPr lang="en-US" dirty="0" smtClean="0"/>
              <a:t>3. Create </a:t>
            </a:r>
            <a:r>
              <a:rPr lang="en-US" dirty="0" err="1" smtClean="0"/>
              <a:t>Tablespace</a:t>
            </a:r>
            <a:endParaRPr lang="en-US" dirty="0" smtClean="0"/>
          </a:p>
          <a:p>
            <a:r>
              <a:rPr lang="en-US" dirty="0" smtClean="0"/>
              <a:t>4. Create </a:t>
            </a:r>
            <a:r>
              <a:rPr lang="en-US" dirty="0" err="1" smtClean="0"/>
              <a:t>Tabel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Screenshoot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usiness strategy presentation" id="{8652783A-F43B-4C47-8F3C-48F967BE0382}" vid="{232EED29-0899-40B2-8969-E379F11A5395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E1DFAE-A563-49ED-B827-D954CB21C6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595</Words>
  <Application>Microsoft Office PowerPoint</Application>
  <PresentationFormat>Custom</PresentationFormat>
  <Paragraphs>55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Business strategy presentation</vt:lpstr>
      <vt:lpstr>Physical Design in Data Warehouse</vt:lpstr>
      <vt:lpstr>Implementing a physical data model</vt:lpstr>
      <vt:lpstr>Implementing a physical data model, Cont’d…</vt:lpstr>
      <vt:lpstr>Table space design effect on query performance</vt:lpstr>
      <vt:lpstr>When creating table spaces, use the following guidelines:</vt:lpstr>
      <vt:lpstr>Choosing buffer pool and table space page size</vt:lpstr>
      <vt:lpstr>Tugas Create Physical DDL</vt:lpstr>
      <vt:lpstr>Screenshoot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2015-10-05T22:20:44Z</dcterms:created>
  <dcterms:modified xsi:type="dcterms:W3CDTF">2018-09-27T02:39:15Z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